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74" r:id="rId3"/>
    <p:sldId id="256" r:id="rId4"/>
    <p:sldId id="259" r:id="rId5"/>
    <p:sldId id="299" r:id="rId6"/>
    <p:sldId id="300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FF"/>
    <a:srgbClr val="99FF66"/>
    <a:srgbClr val="FFFFCC"/>
    <a:srgbClr val="CC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322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20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17.05.2022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\\10.111.54.253\www\zadani_testu\z7_13_brazilie.tx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březen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Brazílie a její sousedé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socioekonomických podmínkách Brazílie a okolních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států.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214282" y="2786058"/>
            <a:ext cx="3714776" cy="3286148"/>
            <a:chOff x="500034" y="2786058"/>
            <a:chExt cx="4416127" cy="3777461"/>
          </a:xfrm>
          <a:scene3d>
            <a:camera prst="isometricOffAxis1Right"/>
            <a:lightRig rig="threePt" dir="t"/>
          </a:scene3d>
        </p:grpSpPr>
        <p:pic>
          <p:nvPicPr>
            <p:cNvPr id="3" name="Obrázek 2" descr="obr10_rio_jesu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472" y="2786058"/>
              <a:ext cx="4344689" cy="354559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500034" y="6286520"/>
              <a:ext cx="26111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10 – socha Krista v Riu de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Janeiru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642910" y="71414"/>
            <a:ext cx="78581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BRAZÍLIE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federativní republika, největší a nejlidnatější stát Jižní Ameriky 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na území Brazílie se rozkládá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největší tropický deštný les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světě - 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Amazonský prales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patří k největším producentům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kávy, cukrové třtiny, železa a ropy</a:t>
            </a:r>
          </a:p>
          <a:p>
            <a:pPr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¾ obyvatel žije ve velkých městech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(největší jsou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São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Paulo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Rio de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Janeiro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3357554" y="2357430"/>
            <a:ext cx="2786082" cy="4357718"/>
            <a:chOff x="4286248" y="2285992"/>
            <a:chExt cx="2881317" cy="4491841"/>
          </a:xfrm>
          <a:scene3d>
            <a:camera prst="perspectiveBelow"/>
            <a:lightRig rig="threePt" dir="t"/>
          </a:scene3d>
        </p:grpSpPr>
        <p:pic>
          <p:nvPicPr>
            <p:cNvPr id="6" name="Obrázek 5" descr="obr11_rio_karneva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7686" y="2285992"/>
              <a:ext cx="2809879" cy="4214818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4286248" y="6500834"/>
              <a:ext cx="17366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 – Karneval v Riu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5560301" y="3571876"/>
            <a:ext cx="3583699" cy="2491577"/>
            <a:chOff x="5560301" y="3571876"/>
            <a:chExt cx="3583699" cy="2491577"/>
          </a:xfrm>
          <a:scene3d>
            <a:camera prst="obliqueBottomRight">
              <a:rot lat="0" lon="19499973" rev="0"/>
            </a:camera>
            <a:lightRig rig="threePt" dir="t"/>
          </a:scene3d>
        </p:grpSpPr>
        <p:pic>
          <p:nvPicPr>
            <p:cNvPr id="9" name="Obrázek 8" descr="obr12_sao_paul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0301" y="3571876"/>
              <a:ext cx="3583699" cy="2235332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7723868" y="5786454"/>
              <a:ext cx="1420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Paulo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142852"/>
            <a:ext cx="8501122" cy="236988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VENEZUELA</a:t>
            </a:r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Skládá se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pevninské části a mnoha malých ostrovů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Karibském moři.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Domorodé obyvatelstvo činí 2 %.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Žije zde přibližně 200 000 Indiánů, kteří se stále živí lovem a sběrem.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Zemědělská výroba je nízká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soustředí se hlavně na pěstování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obilovin a tropického ovoce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Dále se pěstuje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bavlna, kávové a kakaové boby, tabák, sisal .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Venezuela má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bohaté nerostné zdroje, dominuje ropa. </a:t>
            </a: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Přesto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38 % lidí žije pod hranicí chudoby.</a:t>
            </a:r>
            <a:endParaRPr lang="cs-C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857752" y="2285992"/>
            <a:ext cx="4004378" cy="2848767"/>
            <a:chOff x="4786314" y="2214554"/>
            <a:chExt cx="4004378" cy="2848767"/>
          </a:xfrm>
        </p:grpSpPr>
        <p:pic>
          <p:nvPicPr>
            <p:cNvPr id="5" name="Obrázek 4" descr="obr15_caracas_cerro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6314" y="2214554"/>
              <a:ext cx="3929058" cy="2612824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6572264" y="4786322"/>
              <a:ext cx="2218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15 – chudinská čtvrť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Cerros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14282" y="2500306"/>
            <a:ext cx="2996585" cy="2848767"/>
            <a:chOff x="285720" y="2357430"/>
            <a:chExt cx="2996585" cy="2848767"/>
          </a:xfrm>
        </p:grpSpPr>
        <p:pic>
          <p:nvPicPr>
            <p:cNvPr id="3" name="Obrázek 2" descr="obr13_caraca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58" y="2357430"/>
              <a:ext cx="2925147" cy="2643206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285720" y="4929198"/>
              <a:ext cx="2138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13 – univerzita v Caracasu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714612" y="4214818"/>
            <a:ext cx="3548066" cy="2563015"/>
            <a:chOff x="2285984" y="4000504"/>
            <a:chExt cx="3548066" cy="2563015"/>
          </a:xfrm>
        </p:grpSpPr>
        <p:pic>
          <p:nvPicPr>
            <p:cNvPr id="4" name="Obrázek 3" descr="obr14_caracas_centru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422" y="4000504"/>
              <a:ext cx="3476628" cy="2329341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2285984" y="6286520"/>
              <a:ext cx="1910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14 – centrum Caracasu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3428992" y="2357430"/>
            <a:ext cx="2007737" cy="4063213"/>
            <a:chOff x="3428992" y="2643182"/>
            <a:chExt cx="2007737" cy="4063213"/>
          </a:xfrm>
        </p:grpSpPr>
        <p:pic>
          <p:nvPicPr>
            <p:cNvPr id="3" name="Obrázek 2" descr="obr16_cayen_plo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412777" y="3659397"/>
              <a:ext cx="3889818" cy="1857388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3500430" y="6429396"/>
              <a:ext cx="19362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16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cayenská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paprička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071538" y="285728"/>
            <a:ext cx="7358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CAYENSKÝ PEPŘ</a:t>
            </a:r>
          </a:p>
          <a:p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Cayenský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pepř jsou suché, drobné, kuželovité a ostře pálivé chilli papričky, které rostly původně v údolí řeky </a:t>
            </a:r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Cayenne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 dnešní Francouzské Guyaně. </a:t>
            </a:r>
          </a:p>
          <a:p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Český název „pepř“ vznikl nepřesným překladem z angličtiny, kde „</a:t>
            </a:r>
            <a:r>
              <a:rPr lang="cs-CZ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pepper</a:t>
            </a:r>
            <a:r>
              <a:rPr lang="cs-C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znamená jak pepř, tak i papriku, včetně chilli.</a:t>
            </a:r>
          </a:p>
          <a:p>
            <a:endParaRPr lang="cs-C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785786" y="2928934"/>
            <a:ext cx="3040348" cy="2848767"/>
            <a:chOff x="571472" y="2857496"/>
            <a:chExt cx="3040348" cy="2848767"/>
          </a:xfrm>
        </p:grpSpPr>
        <p:pic>
          <p:nvPicPr>
            <p:cNvPr id="6" name="Obrázek 5" descr="obr17_cayensky_pep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472" y="2857496"/>
              <a:ext cx="3040348" cy="264320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7" name="TextovéPole 6"/>
            <p:cNvSpPr txBox="1"/>
            <p:nvPr/>
          </p:nvSpPr>
          <p:spPr>
            <a:xfrm>
              <a:off x="642910" y="5429264"/>
              <a:ext cx="16862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17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cayenský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pepř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286380" y="3000372"/>
            <a:ext cx="3373433" cy="2961995"/>
            <a:chOff x="5429256" y="3429000"/>
            <a:chExt cx="3373433" cy="2961995"/>
          </a:xfrm>
        </p:grpSpPr>
        <p:pic>
          <p:nvPicPr>
            <p:cNvPr id="10" name="Obrázek 9" descr="obr18_LemonChicke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9256" y="3429000"/>
              <a:ext cx="3373433" cy="2530075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1" name="TextovéPole 10"/>
            <p:cNvSpPr txBox="1"/>
            <p:nvPr/>
          </p:nvSpPr>
          <p:spPr>
            <a:xfrm>
              <a:off x="5572132" y="5929330"/>
              <a:ext cx="2928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18 – citronové kuře v marinádě z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cayenského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pepře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Brazílie, Venezuela, Guyana, Surinam, Francouzská Guyana,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Brasília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São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Paulo, Rio de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Janeiro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Caracas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Amazonská nížina, Brazilská vysočina, Guyanská vysočina, Orinocká nížina, Amazonka, Orinoko, Salto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Ángel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Iguaçu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přírodní podmínky Brazílie a sousedních států (povrch, podnebí, přírodní krajiny, vodstvo)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Ve kterém státě se nachází nejvyšší vodopád světa?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Ve kterém brazilském městě se koná slavný karneval?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plodiny a suroviny tvoří významnou složku brazilského hospodářství?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zemědělství Venezuely.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Jakým způsobem žije domorodé obyvatelstvo Venezuely?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>
                <a:hlinkClick r:id="rId2" action="ppaction://hlinkfile"/>
              </a:rPr>
              <a:t>http://www.</a:t>
            </a:r>
            <a:r>
              <a:rPr lang="cs-CZ" sz="2400" dirty="0" err="1" smtClean="0">
                <a:hlinkClick r:id="rId2" action="ppaction://hlinkfile"/>
              </a:rPr>
              <a:t>zcsol.cz</a:t>
            </a:r>
            <a:r>
              <a:rPr lang="cs-CZ" sz="2400" dirty="0" smtClean="0">
                <a:hlinkClick r:id="rId2" action="ppaction://hlinkfile"/>
              </a:rPr>
              <a:t>/zaklad/testy/</a:t>
            </a:r>
            <a:r>
              <a:rPr lang="cs-CZ" sz="2400" dirty="0" err="1" smtClean="0">
                <a:hlinkClick r:id="rId2" action="ppaction://hlinkfile"/>
              </a:rPr>
              <a:t>form.php</a:t>
            </a:r>
            <a:r>
              <a:rPr lang="cs-CZ" sz="2400" dirty="0" smtClean="0">
                <a:hlinkClick r:id="rId2" action="ppaction://hlinkfile"/>
              </a:rPr>
              <a:t>?&amp;</a:t>
            </a:r>
            <a:r>
              <a:rPr lang="cs-CZ" sz="2400" dirty="0" err="1" smtClean="0">
                <a:hlinkClick r:id="rId2" action="ppaction://hlinkfile"/>
              </a:rPr>
              <a:t>jmeno</a:t>
            </a:r>
            <a:r>
              <a:rPr lang="cs-CZ" sz="2400" dirty="0" smtClean="0">
                <a:hlinkClick r:id="rId2" action="ppaction://hlinkfile"/>
              </a:rPr>
              <a:t>_testu=../../zaklad/</a:t>
            </a:r>
            <a:r>
              <a:rPr lang="cs-CZ" sz="2400" dirty="0" err="1" smtClean="0">
                <a:hlinkClick r:id="rId2" action="ppaction://hlinkfile"/>
              </a:rPr>
              <a:t>stranky</a:t>
            </a:r>
            <a:r>
              <a:rPr lang="cs-CZ" sz="2400" dirty="0" smtClean="0">
                <a:hlinkClick r:id="rId2" action="ppaction://hlinkfile"/>
              </a:rPr>
              <a:t>_</a:t>
            </a:r>
            <a:r>
              <a:rPr lang="cs-CZ" sz="2400" dirty="0" err="1" smtClean="0">
                <a:hlinkClick r:id="rId2" action="ppaction://hlinkfile"/>
              </a:rPr>
              <a:t>predmetu</a:t>
            </a:r>
            <a:r>
              <a:rPr lang="cs-CZ" sz="2400" dirty="0" smtClean="0">
                <a:hlinkClick r:id="rId2" action="ppaction://hlinkfile"/>
              </a:rPr>
              <a:t>/</a:t>
            </a:r>
            <a:r>
              <a:rPr lang="cs-CZ" sz="2400" dirty="0" err="1" smtClean="0">
                <a:hlinkClick r:id="rId2" action="ppaction://hlinkfile"/>
              </a:rPr>
              <a:t>zadani</a:t>
            </a:r>
            <a:r>
              <a:rPr lang="cs-CZ" sz="2400" dirty="0" smtClean="0">
                <a:hlinkClick r:id="rId2" action="ppaction://hlinkfile"/>
              </a:rPr>
              <a:t>_testu/z7_13_</a:t>
            </a:r>
            <a:r>
              <a:rPr lang="cs-CZ" sz="2400" dirty="0" err="1" smtClean="0">
                <a:hlinkClick r:id="rId2" action="ppaction://hlinkfile"/>
              </a:rPr>
              <a:t>brazilie.txt</a:t>
            </a:r>
            <a:r>
              <a:rPr lang="cs-CZ" sz="2400" dirty="0" smtClean="0">
                <a:hlinkClick r:id="rId2" action="ppaction://hlinkfile"/>
              </a:rPr>
              <a:t>&amp;</a:t>
            </a:r>
            <a:r>
              <a:rPr lang="cs-CZ" sz="2400" dirty="0" err="1" smtClean="0">
                <a:hlinkClick r:id="rId2" action="ppaction://hlinkfile"/>
              </a:rPr>
              <a:t>img</a:t>
            </a:r>
            <a:r>
              <a:rPr lang="cs-CZ" sz="2400" dirty="0" smtClean="0">
                <a:hlinkClick r:id="rId2" action="ppaction://hlinkfile"/>
              </a:rPr>
              <a:t>_</a:t>
            </a:r>
            <a:r>
              <a:rPr lang="cs-CZ" sz="2400" dirty="0" err="1" smtClean="0">
                <a:hlinkClick r:id="rId2" action="ppaction://hlinkfile"/>
              </a:rPr>
              <a:t>adr</a:t>
            </a:r>
            <a:r>
              <a:rPr lang="cs-CZ" sz="2400" dirty="0" smtClean="0">
                <a:hlinkClick r:id="rId2" action="ppaction://hlinkfile"/>
              </a:rPr>
              <a:t>=../</a:t>
            </a:r>
            <a:r>
              <a:rPr lang="cs-CZ" sz="2400" dirty="0" err="1" smtClean="0">
                <a:hlinkClick r:id="rId2" action="ppaction://hlinkfile"/>
              </a:rPr>
              <a:t>stranky</a:t>
            </a:r>
            <a:r>
              <a:rPr lang="cs-CZ" sz="2400" dirty="0" smtClean="0">
                <a:hlinkClick r:id="rId2" action="ppaction://hlinkfile"/>
              </a:rPr>
              <a:t>_</a:t>
            </a:r>
            <a:r>
              <a:rPr lang="cs-CZ" sz="2400" dirty="0" err="1" smtClean="0">
                <a:hlinkClick r:id="rId2" action="ppaction://hlinkfile"/>
              </a:rPr>
              <a:t>predmetu</a:t>
            </a:r>
            <a:r>
              <a:rPr lang="cs-CZ" sz="2400" dirty="0" smtClean="0">
                <a:hlinkClick r:id="rId2" action="ppaction://hlinkfile"/>
              </a:rPr>
              <a:t>/</a:t>
            </a:r>
            <a:r>
              <a:rPr lang="cs-CZ" sz="2400" dirty="0" err="1" smtClean="0">
                <a:hlinkClick r:id="rId2" action="ppaction://hlinkfile"/>
              </a:rPr>
              <a:t>zadani</a:t>
            </a:r>
            <a:r>
              <a:rPr lang="cs-CZ" sz="2400" dirty="0" smtClean="0">
                <a:hlinkClick r:id="rId2" action="ppaction://hlinkfile"/>
              </a:rPr>
              <a:t>_testu/z7_13_</a:t>
            </a:r>
            <a:r>
              <a:rPr lang="cs-CZ" sz="2400" dirty="0" err="1" smtClean="0">
                <a:hlinkClick r:id="rId2" action="ppaction://hlinkfile"/>
              </a:rPr>
              <a:t>brazilie</a:t>
            </a:r>
            <a:r>
              <a:rPr lang="cs-CZ" sz="2400" dirty="0" smtClean="0">
                <a:hlinkClick r:id="rId2" action="ppaction://hlinkfile"/>
              </a:rPr>
              <a:t>&amp;vymazat=ano</a:t>
            </a:r>
            <a:endParaRPr lang="cs-CZ" sz="2400" dirty="0" smtClean="0"/>
          </a:p>
          <a:p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Haylli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3-01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http://commons.wikimedia.org/wiki/File:Southamerica-political-blank-01.png?uselang=cs</a:t>
            </a:r>
          </a:p>
          <a:p>
            <a:pPr>
              <a:buNone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Obr. 2  -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Yosemite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http://commons.wikimedia.org/wiki/File:Mt_Kukenan_from_Mt_Roraima_in_Guyana_HighLand_001.JPG?uselang=cs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050" dirty="0" err="1" smtClean="0">
                <a:latin typeface="Times New Roman" pitchFamily="18" charset="0"/>
                <a:cs typeface="Times New Roman" pitchFamily="18" charset="0"/>
              </a:rPr>
              <a:t>Yosemite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http://commons.wikimedia.org/wiki/File:Mt_Roraima_in_Venezuela_001.JPG?uselang=cs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Raphael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Toledo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http://commons.wikimedia.org/wiki/File:O_Frade_e_a_Freira.jpg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Francisco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Chaves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http://commons.wikimedia.org/wiki/File:Casaamazonica.jpg?uselang=cs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chensiyuan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http://commons.wikimedia.org/wiki/File:1_iguazu_falls_aerial_2010.jpg?uselang=cs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Dario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Alpern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http://commons.wikimedia.org/wiki/File:Salto_Floriano_en_las_Cataratas_del_Iguaz%C3%BA.jpg?uselang=cs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Poco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poco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http://commons.wikimedia.org/wiki/File:Salto_del_Angel-Canaima-Venezuela08.JPG?uselang=cs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Nany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Enciso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http://commons.wikimedia.org/wiki/File:SaltoAngel2.jpg?uselang=cs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10 - Klaus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http://commons.wikimedia.org/wiki/File:Corcovado_statue01_2005-03-14.jpg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11 - Team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Carnaval.com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Studios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http://commons.wikimedia.org/wiki/File:Luma_de_Oliveira.jpg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Mariordo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http://commons.wikimedia.org/wiki/File:Sao_Paulo_Congonhas_2.jpg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Cristóbal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Alvarado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Minic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http://commons.wikimedia.org/wiki/File:Palaciodelasacademiascaracas.jpg?uselang=cs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14 - </a:t>
            </a:r>
            <a:r>
              <a:rPr lang="cs-CZ" sz="1200" dirty="0" smtClean="0"/>
              <a:t>PAULINO MORAN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http://commons.wikimedia.org/wiki/File:CaracasCentre.jpg?uselang=cs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15 -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franklinvenezuela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http://commons.wikimedia.org/wiki/File:Cerros_de_caracas_2.jpg?uselang=cs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16 - André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Karwath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Aka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http://uk.wikipedia.org/wiki/%D0%A4%D0%B0%D0%B9%D0%BB:Large_Cayenne.jpg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Quadell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http://hu.wikipedia.org/w/index.php?title=F%C3%A1jl:Red_pepper_flakes.jpg&amp;filetimestamp=20050228130547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18 -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Csaszar.viktor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3-18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http://commons.wikimedia.org/wiki/File:LemonChicken.JPG</a:t>
            </a:r>
          </a:p>
          <a:p>
            <a:pPr>
              <a:buNone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Brazílie a její sousedé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Amazonka pramení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Kolumbii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Peru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Brazílii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15225"/>
            <a:ext cx="4180521" cy="67427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00694" y="285728"/>
            <a:ext cx="3357586" cy="5262979"/>
          </a:xfrm>
          <a:prstGeom prst="rect">
            <a:avLst/>
          </a:prstGeom>
          <a:solidFill>
            <a:srgbClr val="99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Brazílie –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Brasília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Venezuela –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Caracas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Jméno země je španělskou zdrobnělinou názvu </a:t>
            </a:r>
            <a:r>
              <a:rPr lang="cs-CZ" sz="2000" i="1" dirty="0" err="1" smtClean="0">
                <a:latin typeface="Times New Roman" pitchFamily="18" charset="0"/>
                <a:cs typeface="Times New Roman" pitchFamily="18" charset="0"/>
              </a:rPr>
              <a:t>Venezia</a:t>
            </a:r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 (Benátky).</a:t>
            </a:r>
          </a:p>
          <a:p>
            <a:endParaRPr lang="cs-CZ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Surinam –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Paramaribo</a:t>
            </a:r>
          </a:p>
          <a:p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Guyana –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Georgetown</a:t>
            </a:r>
          </a:p>
          <a:p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Francouzská Guyana –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Cayenne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i="1" dirty="0" smtClean="0">
                <a:latin typeface="Times New Roman" pitchFamily="18" charset="0"/>
                <a:cs typeface="Times New Roman" pitchFamily="18" charset="0"/>
              </a:rPr>
              <a:t>Je francouzským zámořským departmentem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00364" y="1857364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Brazílie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57356" y="500042"/>
            <a:ext cx="820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Venezuela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71802" y="500042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Surinam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714612" y="428604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Guyana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86116" y="500042"/>
            <a:ext cx="1481496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Francouzská Guyana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7" y="357166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</a:t>
            </a:r>
            <a:endParaRPr lang="cs-CZ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Amazonská nížina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též Amazonie, je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nejrozsáhlejší nížina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Zemi.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Rozkládá se na ploše 5 mil. km2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 dlouhá 3 500 km, a široká 2 000 km.</a:t>
            </a:r>
          </a:p>
          <a:p>
            <a:endParaRPr lang="pl-PL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Brazilská vysočina</a:t>
            </a:r>
          </a:p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Výška je od 300 m n. m. do přibližně 2 900 m n. m. Působením eroze byly z rozsáhlého masivu vytvořeny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stolové hory.</a:t>
            </a:r>
          </a:p>
          <a:p>
            <a:endParaRPr lang="pl-PL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Guyanská vysočina</a:t>
            </a:r>
          </a:p>
          <a:p>
            <a:r>
              <a:rPr lang="pl-P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jedno z nejstarších na světě, je součástí Venezuely, Brazílie a Guyany.</a:t>
            </a:r>
          </a:p>
          <a:p>
            <a:endParaRPr lang="pl-PL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Orinocká nížina</a:t>
            </a:r>
          </a:p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 Guyanskou vysočinou a </a:t>
            </a:r>
            <a:r>
              <a:rPr lang="cs-CZ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Andami.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85720" y="214290"/>
            <a:ext cx="8546540" cy="2643206"/>
            <a:chOff x="285720" y="214290"/>
            <a:chExt cx="8546540" cy="2643206"/>
          </a:xfrm>
        </p:grpSpPr>
        <p:pic>
          <p:nvPicPr>
            <p:cNvPr id="2" name="Obrázek 1" descr="obr2_mtKukena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214290"/>
              <a:ext cx="7048549" cy="2643206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286644" y="2571744"/>
              <a:ext cx="15456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 –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Mt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Kukenan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14282" y="3071810"/>
            <a:ext cx="4429124" cy="3563147"/>
            <a:chOff x="214282" y="3071810"/>
            <a:chExt cx="4429124" cy="3563147"/>
          </a:xfrm>
        </p:grpSpPr>
        <p:pic>
          <p:nvPicPr>
            <p:cNvPr id="3" name="Obrázek 2" descr="obr3_mtRoraim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20" y="3071810"/>
              <a:ext cx="4357686" cy="3268265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214282" y="6357958"/>
              <a:ext cx="1447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3 -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Mt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Roraima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929190" y="3071810"/>
            <a:ext cx="3817942" cy="3563147"/>
            <a:chOff x="4929190" y="3071810"/>
            <a:chExt cx="3817942" cy="3563147"/>
          </a:xfrm>
        </p:grpSpPr>
        <p:pic>
          <p:nvPicPr>
            <p:cNvPr id="4" name="Obrázek 3" descr="obr4_mnich_a_jeptisk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628" y="3071810"/>
              <a:ext cx="3746504" cy="3296923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929190" y="6357958"/>
              <a:ext cx="25406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4 – Skalní útvar Mnich a jeptiška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357166"/>
            <a:ext cx="82153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PODNEBÍ A PŘÍRODNÍ KRAJINY</a:t>
            </a:r>
          </a:p>
          <a:p>
            <a:endParaRPr lang="cs-CZ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Většina území je pod vlivem </a:t>
            </a:r>
            <a:r>
              <a:rPr lang="cs-CZ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tropického, vlhkého a teplého podnebí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(Amazonie – </a:t>
            </a:r>
            <a:r>
              <a:rPr lang="cs-CZ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tropické deštné lesy</a:t>
            </a:r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průměrná teplota 27°C)</a:t>
            </a:r>
          </a:p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severovýchodním brazilském vnitrozemí je </a:t>
            </a:r>
            <a:r>
              <a:rPr lang="cs-CZ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oblast sucha.</a:t>
            </a:r>
          </a:p>
          <a:p>
            <a:r>
              <a:rPr lang="cs-CZ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jihu Brazílie najdeme i </a:t>
            </a:r>
            <a:r>
              <a:rPr lang="cs-CZ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mírné podnebí.</a:t>
            </a:r>
            <a:endParaRPr lang="cs-CZ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42910" y="3143248"/>
            <a:ext cx="6222718" cy="3284095"/>
            <a:chOff x="642910" y="3143248"/>
            <a:chExt cx="6222718" cy="3284095"/>
          </a:xfrm>
        </p:grpSpPr>
        <p:pic>
          <p:nvPicPr>
            <p:cNvPr id="3" name="Obrázek 2" descr="obr5_amazoni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10" y="3143248"/>
              <a:ext cx="4929222" cy="3284095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5572132" y="6143644"/>
              <a:ext cx="12934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5 -Amazonie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357166"/>
            <a:ext cx="8001056" cy="5878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VODSTVO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Amazonka – největší povodí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Zemi (7 mil. km² - 40% kontinentu)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- délka 6300 – 7000 km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převážná část povodí v Brazílii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delta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Amazonky začíná 350 km od AO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Orinoco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– pramení v Guyanské vysočině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-  ústí deltou do AO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Salto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Ángel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nejvyšší vodopád světa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V angličtině se vodopád označuje 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jako Angel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Fall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španělsky Salto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Ángel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místní indiánský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název pro něj je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Churún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Merú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(Ďáblova tlama). Má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979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   metrů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(z toho 807 metrů padá voda volným pádem) ze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stolové hory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Auyantepui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(v překladu Ďáblova hora) a je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patnáctkrát vyšší než slavné Niagarské vodopády. 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Vodopády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Iguaçu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představují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největší systém vodopádů na Zemi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Leží na řece 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Iguaçu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 hranicích mezi Argentinou a Brazílií.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Voda se zde v přepadu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dlouhém asi 2,7 km řítí přes okraj lávové plošiny do hloubky asi 70 metrů.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V období dešťů je zde průtok asi 6500 m³/s vody a asi 270 samostatných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vodopádů, v období sucha klesá průtok na 300 m³/s a vodopádů je asi 150.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Největším vodopádem jsou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Ďáblova ústa (Ďáblův chřtán).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57158" y="357166"/>
            <a:ext cx="4135438" cy="2991643"/>
            <a:chOff x="357158" y="357166"/>
            <a:chExt cx="4135438" cy="2991643"/>
          </a:xfrm>
        </p:grpSpPr>
        <p:pic>
          <p:nvPicPr>
            <p:cNvPr id="2" name="Obrázek 1" descr="obr6_iguacu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596" y="357166"/>
              <a:ext cx="4064000" cy="2712720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357158" y="3071810"/>
              <a:ext cx="6074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28596" y="3429000"/>
            <a:ext cx="4053396" cy="3277395"/>
            <a:chOff x="428596" y="3429000"/>
            <a:chExt cx="4053396" cy="3277395"/>
          </a:xfrm>
        </p:grpSpPr>
        <p:pic>
          <p:nvPicPr>
            <p:cNvPr id="5" name="Obrázek 4" descr="obr7_salto_florian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3429000"/>
              <a:ext cx="4053396" cy="3034980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428596" y="6429396"/>
              <a:ext cx="16012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– Salto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Floriano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286380" y="4071942"/>
            <a:ext cx="3536368" cy="2563015"/>
            <a:chOff x="5286380" y="2571744"/>
            <a:chExt cx="3536368" cy="2563015"/>
          </a:xfrm>
        </p:grpSpPr>
        <p:pic>
          <p:nvPicPr>
            <p:cNvPr id="11" name="Obrázek 10" descr="obr9_salto_angel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6380" y="2571744"/>
              <a:ext cx="3502194" cy="2333337"/>
            </a:xfrm>
            <a:prstGeom prst="rect">
              <a:avLst/>
            </a:prstGeom>
          </p:spPr>
        </p:pic>
        <p:sp>
          <p:nvSpPr>
            <p:cNvPr id="12" name="TextovéPole 11"/>
            <p:cNvSpPr txBox="1"/>
            <p:nvPr/>
          </p:nvSpPr>
          <p:spPr>
            <a:xfrm>
              <a:off x="8215338" y="4857760"/>
              <a:ext cx="6074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9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4572000" y="357166"/>
            <a:ext cx="3036302" cy="4277527"/>
            <a:chOff x="4143372" y="285728"/>
            <a:chExt cx="3036302" cy="4277527"/>
          </a:xfrm>
        </p:grpSpPr>
        <p:pic>
          <p:nvPicPr>
            <p:cNvPr id="8" name="Obrázek 7" descr="obr8_salto_ange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3372" y="285728"/>
              <a:ext cx="3000378" cy="4000504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6572264" y="4286256"/>
              <a:ext cx="6074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8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Obdélník 13"/>
          <p:cNvSpPr/>
          <p:nvPr/>
        </p:nvSpPr>
        <p:spPr>
          <a:xfrm>
            <a:off x="5357818" y="1714488"/>
            <a:ext cx="3416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Salto </a:t>
            </a:r>
            <a:r>
              <a:rPr lang="cs-CZ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Ángel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214546" y="2786058"/>
            <a:ext cx="2111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Iguaçu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13392</TotalTime>
  <Words>1221</Words>
  <Application>Microsoft Office PowerPoint</Application>
  <PresentationFormat>Předvádění na obrazovce (4:3)</PresentationFormat>
  <Paragraphs>142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Aspekt</vt:lpstr>
      <vt:lpstr>Prezentace aplikace PowerPoint</vt:lpstr>
      <vt:lpstr>Brazílie a její sousedé</vt:lpstr>
      <vt:lpstr>Zopakujte si: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uzivatel</cp:lastModifiedBy>
  <cp:revision>610</cp:revision>
  <dcterms:created xsi:type="dcterms:W3CDTF">2011-09-10T14:06:04Z</dcterms:created>
  <dcterms:modified xsi:type="dcterms:W3CDTF">2022-05-17T08:35:33Z</dcterms:modified>
</cp:coreProperties>
</file>