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74" r:id="rId3"/>
    <p:sldId id="256" r:id="rId4"/>
    <p:sldId id="259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FF66"/>
    <a:srgbClr val="FFFF99"/>
    <a:srgbClr val="FFFFCC"/>
    <a:srgbClr val="CCCC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3.3.2012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index.php?s=diktaty/spust&amp;jmeno_diktatu=z7_01_Pob%F8e%9E%ED%20St%F8edozemn%EDho%20mo%F8e.tx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březen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Andské státy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socioekonomických podmínkách andských států.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571472" y="2071678"/>
            <a:ext cx="3410561" cy="2777328"/>
            <a:chOff x="571472" y="2285993"/>
            <a:chExt cx="3410561" cy="2777328"/>
          </a:xfrm>
        </p:grpSpPr>
        <p:pic>
          <p:nvPicPr>
            <p:cNvPr id="3" name="Obrázek 2" descr="obr8_elnino_mos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10" y="2285993"/>
              <a:ext cx="3339123" cy="2500330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571472" y="4786322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8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714348" y="285728"/>
            <a:ext cx="74295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EL NIÑO</a:t>
            </a:r>
            <a:r>
              <a:rPr lang="cs-CZ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Klimatický </a:t>
            </a:r>
            <a:r>
              <a:rPr lang="cs-C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jev El </a:t>
            </a:r>
            <a:r>
              <a:rPr lang="cs-CZ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Niño</a:t>
            </a:r>
            <a:r>
              <a:rPr lang="cs-C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je způsoben narušením rovnováhy vzdušných a oceánských proudů. Způsobuje záplavy, velká sucha, vymírání a stěhování ryb v oceánu. </a:t>
            </a:r>
          </a:p>
          <a:p>
            <a:r>
              <a:rPr lang="cs-C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Poprvé </a:t>
            </a:r>
            <a:r>
              <a:rPr lang="cs-C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cs-C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pojmenován </a:t>
            </a:r>
            <a:r>
              <a:rPr lang="cs-C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 století 19. Jelikož se objevoval vždy kolem Vánoc, rybáři ze zemí Latinské Ameriky mu začali říkat El </a:t>
            </a:r>
            <a:r>
              <a:rPr lang="cs-CZ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Niño</a:t>
            </a:r>
            <a:r>
              <a:rPr lang="cs-C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(Ježíšek, Jezulátko</a:t>
            </a:r>
            <a:r>
              <a:rPr lang="cs-C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cs-CZ" sz="2400" dirty="0">
              <a:solidFill>
                <a:srgbClr val="7030A0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714480" y="4143380"/>
            <a:ext cx="3855086" cy="2277263"/>
            <a:chOff x="1714480" y="4143380"/>
            <a:chExt cx="3855086" cy="2277263"/>
          </a:xfrm>
        </p:grpSpPr>
        <p:pic>
          <p:nvPicPr>
            <p:cNvPr id="4" name="Obrázek 3" descr="obr9_elnino_pobrezi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480" y="4143380"/>
              <a:ext cx="3333654" cy="2239105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5000628" y="6143644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500562" y="2428868"/>
            <a:ext cx="4226922" cy="3063081"/>
            <a:chOff x="4500562" y="2428868"/>
            <a:chExt cx="4226922" cy="3063081"/>
          </a:xfrm>
        </p:grpSpPr>
        <p:pic>
          <p:nvPicPr>
            <p:cNvPr id="5" name="Obrázek 4" descr="obr10_elnino_eroz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0562" y="2428868"/>
              <a:ext cx="4226922" cy="2811599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8072462" y="5214950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43636" y="500042"/>
            <a:ext cx="22060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INCKÁ </a:t>
            </a:r>
          </a:p>
          <a:p>
            <a:r>
              <a:rPr lang="cs-C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ŘÍŠE</a:t>
            </a:r>
            <a:endParaRPr lang="cs-CZ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57158" y="642918"/>
            <a:ext cx="5016229" cy="5563411"/>
            <a:chOff x="357158" y="642918"/>
            <a:chExt cx="5016229" cy="5563411"/>
          </a:xfrm>
        </p:grpSpPr>
        <p:pic>
          <p:nvPicPr>
            <p:cNvPr id="3" name="Obrázek 2" descr="obr11_machu_picchu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596" y="642918"/>
              <a:ext cx="4944791" cy="5305569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357158" y="5929330"/>
              <a:ext cx="1680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 – Machu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Picchu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714876" y="2500306"/>
            <a:ext cx="4091846" cy="3333752"/>
            <a:chOff x="4643438" y="2857496"/>
            <a:chExt cx="4091846" cy="3333752"/>
          </a:xfrm>
        </p:grpSpPr>
        <p:pic>
          <p:nvPicPr>
            <p:cNvPr id="4" name="Obrázek 3" descr="obr12_slavnost_slunc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3438" y="3143248"/>
              <a:ext cx="4064000" cy="3048000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6500826" y="2857496"/>
              <a:ext cx="2234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 – Cuzco, slavnost Slunce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714356"/>
            <a:ext cx="79296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BOLÍVIE</a:t>
            </a:r>
          </a:p>
          <a:p>
            <a:endParaRPr lang="cs-CZ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Bolivijské Andy jsou v podstatě </a:t>
            </a:r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náhorní plošinou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ohraničenou vysokými horskými hřbety. Na jihozápadě je </a:t>
            </a:r>
            <a:r>
              <a:rPr lang="cs-CZ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Altiplano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vyplněno </a:t>
            </a:r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slaným jezerem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Poopó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slanými močály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Salar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cs-CZ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Uyuni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Salar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cs-CZ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Coipasa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Bolívie patří k </a:t>
            </a:r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nejchudším a nejméně rozvinutým zemím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Jižní Ameriky. Hlavním odvětvím hospodářství je </a:t>
            </a:r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těžba nerostných </a:t>
            </a:r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surovin (rudy stříbra, </a:t>
            </a:r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antimon, cín, wolfram, ropa, zemní plyn, zinek, olovo, zlato a </a:t>
            </a:r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lithium).</a:t>
            </a:r>
            <a:endParaRPr lang="cs-C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85720" y="357166"/>
            <a:ext cx="4290060" cy="3063081"/>
            <a:chOff x="285720" y="357166"/>
            <a:chExt cx="4290060" cy="3063081"/>
          </a:xfrm>
        </p:grpSpPr>
        <p:pic>
          <p:nvPicPr>
            <p:cNvPr id="3" name="Obrázek 2" descr="obr13_bolivie_solna_pla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357166"/>
              <a:ext cx="4218622" cy="2810655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285720" y="3143248"/>
              <a:ext cx="35777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 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Salar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Uyuni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je největší solná pláň na světě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857752" y="357167"/>
            <a:ext cx="3929058" cy="3071833"/>
            <a:chOff x="4643438" y="357166"/>
            <a:chExt cx="4143372" cy="3348833"/>
          </a:xfrm>
        </p:grpSpPr>
        <p:pic>
          <p:nvPicPr>
            <p:cNvPr id="4" name="Obrázek 3" descr="obr14_antiplan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4876" y="357166"/>
              <a:ext cx="4071934" cy="3053951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4643438" y="3429000"/>
              <a:ext cx="3073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 – lama v laguně bolivijského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Altiplana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85720" y="3500438"/>
            <a:ext cx="4075444" cy="3205957"/>
            <a:chOff x="285720" y="3500438"/>
            <a:chExt cx="4075444" cy="3205957"/>
          </a:xfrm>
        </p:grpSpPr>
        <p:pic>
          <p:nvPicPr>
            <p:cNvPr id="5" name="Obrázek 4" descr="obr15_sucr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58" y="3500438"/>
              <a:ext cx="4004006" cy="2992994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285720" y="6429396"/>
              <a:ext cx="1125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15 - Sucre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786314" y="3571876"/>
            <a:ext cx="3976683" cy="3134519"/>
            <a:chOff x="4786314" y="3571876"/>
            <a:chExt cx="3976683" cy="3134519"/>
          </a:xfrm>
        </p:grpSpPr>
        <p:pic>
          <p:nvPicPr>
            <p:cNvPr id="12" name="Obrázek 11" descr="obr16_sucr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7752" y="3571876"/>
              <a:ext cx="3905245" cy="2928934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4786314" y="6429396"/>
              <a:ext cx="1125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16 - Sucre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Západní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Kordillera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Centrální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Kordillera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Východní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Kordillera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Amazonka,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Orinoco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Titicaca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Huascaran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Kolumbie, Ekvádor, Peru, Bolívie, Bogotá, Quito, Lima, Sucre, La Paz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přírodní podmínky andských států (povrch, podnebí, přírodní krajiny, vodstvo)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Ve kterém státě pramení Amazonka?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 hranici kterého andského státu teče </a:t>
            </a:r>
            <a:r>
              <a:rPr lang="cs-CZ" sz="2900" dirty="0" err="1" smtClean="0">
                <a:latin typeface="Times New Roman" pitchFamily="18" charset="0"/>
                <a:cs typeface="Times New Roman" pitchFamily="18" charset="0"/>
              </a:rPr>
              <a:t>Orinoco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některé charakteristické znaky jednotlivých andských států.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území kterého státu se rozkládala říše Inků?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?s=</a:t>
            </a:r>
            <a:r>
              <a:rPr lang="cs-CZ" sz="2400" dirty="0" err="1" smtClean="0">
                <a:hlinkClick r:id="rId2"/>
              </a:rPr>
              <a:t>diktaty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spust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diktatu</a:t>
            </a:r>
            <a:r>
              <a:rPr lang="cs-CZ" sz="2400" dirty="0" smtClean="0">
                <a:hlinkClick r:id="rId2"/>
              </a:rPr>
              <a:t>=z7_01_</a:t>
            </a:r>
            <a:r>
              <a:rPr lang="cs-CZ" sz="2400" dirty="0" err="1" smtClean="0">
                <a:hlinkClick r:id="rId2"/>
              </a:rPr>
              <a:t>Pob</a:t>
            </a:r>
            <a:r>
              <a:rPr lang="cs-CZ" sz="2400" dirty="0" smtClean="0">
                <a:hlinkClick r:id="rId2"/>
              </a:rPr>
              <a:t>%F8e%9E%ED%20St%F8edozemn%</a:t>
            </a:r>
            <a:r>
              <a:rPr lang="cs-CZ" sz="2400" dirty="0" err="1" smtClean="0">
                <a:hlinkClick r:id="rId2"/>
              </a:rPr>
              <a:t>EDho</a:t>
            </a:r>
            <a:r>
              <a:rPr lang="cs-CZ" sz="2400" dirty="0" smtClean="0">
                <a:hlinkClick r:id="rId2"/>
              </a:rPr>
              <a:t>%20mo%F8e.txt</a:t>
            </a: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Haylli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3-01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http://commons.wikimedia.org/wiki/File:Southamerica-political-blank-01.png?uselang=cs</a:t>
            </a: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Jialiang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Gao</a:t>
            </a:r>
            <a:r>
              <a:rPr lang="en-US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3-03</a:t>
            </a:r>
            <a:r>
              <a:rPr lang="en-US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 www: http://commons.wikimedia.org/wiki/File:Amazon_origin_at_Mismi.jpg</a:t>
            </a:r>
          </a:p>
          <a:p>
            <a:pPr>
              <a:buNone/>
            </a:pPr>
            <a:r>
              <a:rPr lang="cs-CZ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3 - H. </a:t>
            </a:r>
            <a:r>
              <a:rPr lang="cs-CZ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Zell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3-03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commons.wikimedia.org/wiki/File:Erythroxylum_coca_002.JPG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4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Starr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3-04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en.wikipedia.org/wiki/File:Starr-090720-3129.jpg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5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3-04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en.wikipedia.org/wiki/File:Penaeus_monodon.jpg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6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Renee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3-04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jako volné dílo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 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commons.wikimedia.org/wiki/File:NCI_steamed_shrimp.jpg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7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Zach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Vesoulis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3-04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dostupné jako volné dílo na 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commons.wikimedia.org/wiki/File:Balsa_airframe.jpg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8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Alfredo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Bianco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3-04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http://commons.wikimedia.org/wiki/File:Antiguo_puente_Bolognesi_-_Piura_-_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Per%C3%BA.png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9 -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Alfredo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Bianco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3-04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jako volné dílo na 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commons.wikimedia.org/wiki/File:Puente_da%C3%B1ado_por_el_Fen%C3%B3meno_El_Ni%C3%B1o_en_la_Costa_Peruana.png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10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Alfredo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Bianco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3-04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jako volné dílo na 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commons.wikimedia.org/wiki/File:Erosi%C3%B3n_en_la_carretera_al_fondo_del_valle.png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11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Pickle.monger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3-05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commons.wikimedia.org/wiki/File:238964258_302cb218c3.jpg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12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Mme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Berthe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3-05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commons.wikimedia.org/wiki/File:Inti_Raymi_2007_Cuzco.jpg?uselang=cs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13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Martint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3-05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pod licencí GNU Free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Documentation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License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commons.wikimedia.org/wiki/File:Bolivie-Salar_de_Uyuni-MT.jpg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14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Phil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Whitehouse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3-05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commons.wikimedia.org/wiki/File:Llama_en_la_laguna_Colorada_Potos%C3%AD_Bolivia.jpg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15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Jesús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Alvarez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Rojas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3-05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commons.wikimedia.org/wiki/File:Panoramica_de_Sucre_desde_la_Torre_Royal.jpg?uselang=cs</a:t>
            </a:r>
          </a:p>
          <a:p>
            <a:pPr>
              <a:buNone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Obr. 16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janto.com.ar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3-05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 www: http://commons.wikimedia.org/wiki/File:Sucre_01.jpg?uselang=cs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Andské státy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Jezero </a:t>
            </a:r>
            <a:r>
              <a:rPr lang="cs-CZ" sz="2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Titicaca</a:t>
            </a:r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nejvýše položené jezero na světě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nejslanější jezero na světě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nejmenší jezero na světě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5223"/>
            <a:ext cx="4180521" cy="674277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71604" y="928670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Kolumbie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4348" y="1285860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Ekvádor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14480" y="214311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Peru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57422" y="2500306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Bolívie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43570" y="285728"/>
            <a:ext cx="2857520" cy="6370975"/>
          </a:xfrm>
          <a:prstGeom prst="rect">
            <a:avLst/>
          </a:prstGeom>
          <a:solidFill>
            <a:srgbClr val="99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Kolumbie –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Bogota</a:t>
            </a:r>
          </a:p>
          <a:p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Ekvádor –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Quito</a:t>
            </a:r>
          </a:p>
          <a:p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Španělské slovo Ecuador znamená "rovník".</a:t>
            </a:r>
          </a:p>
          <a:p>
            <a:endParaRPr lang="cs-CZ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Peru –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Lima</a:t>
            </a:r>
          </a:p>
          <a:p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Bolívie –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La Paz,  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               Sucre</a:t>
            </a:r>
          </a:p>
          <a:p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Své jméno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 Bolívie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 po prvním prezidentu Simónu Bolívarovi.</a:t>
            </a:r>
            <a:endParaRPr lang="cs-CZ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Sucre je oficiální, La Paz administrativní hl. město.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7" y="357166"/>
            <a:ext cx="842968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PŘÍRODNÍ PODMÍNKY</a:t>
            </a:r>
            <a:endParaRPr lang="cs-CZ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všemi státy prochází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Andy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východě území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Amazonská nížina</a:t>
            </a: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tropický podnebný pás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(poloha mezi rovníkem a  </a:t>
            </a: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obratníkem Kozoroha)</a:t>
            </a: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vzhledem k velkým nadmořským výškám se zde </a:t>
            </a: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vyskytují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všechny vegetační stupně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 peruánských Andách pramení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Amazonka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část </a:t>
            </a: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kolumbijsko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venezuelské hranice tvoří řeka 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Orinoco</a:t>
            </a:r>
            <a:endParaRPr lang="cs-CZ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cs-CZ" sz="28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Orinocu</a:t>
            </a:r>
            <a:r>
              <a:rPr lang="cs-CZ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znamená v jazyce indiánů „řeka“)</a:t>
            </a: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celou oblast sužuje častá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sopečná činnost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29190" y="428604"/>
            <a:ext cx="3786214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Výzkum a hledání pramene Amazonky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prováděl v letech 1999 a 2000 vědecký tým doc. Bohumíra Janského z Přírodovědecké fakulty Univerzity Karlovy. Výsledkem expedic bylo zmapování čtyř hlavních pramenných toků řeky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Lloquety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(jedna ze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zdrojnic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Amazonky) Provedené výzkumy zjistily, že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nejdelší a plošně největší povodí má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Carhuasanta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Nejvzdálenějším místem povodí od ústí Amazonky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do Atlantiku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vrchol hory Nevado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Mismi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z něhož odtéká voda do povodí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Carhuasanty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Ze čtyř hlavních kritérií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pro určení hlavního pramene (další jsou největší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vodnost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nejvyšší nadmořskou výšku pramene)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splňuje dvě řeka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Carhuasanta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Zjištěné rozdíly však byly minimální a proto doc. Janský navrhl hovořit o čtyřech pramenných tocích řeky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Lloquety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(a celé Amazonky). Tuto lokalitu navštívilo rovněž mnoho individuálních českých cestovatelů.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14282" y="285728"/>
            <a:ext cx="4119590" cy="6277791"/>
            <a:chOff x="214282" y="285728"/>
            <a:chExt cx="4119590" cy="6277791"/>
          </a:xfrm>
        </p:grpSpPr>
        <p:pic>
          <p:nvPicPr>
            <p:cNvPr id="3" name="Obrázek 2" descr="obr2_pramen_amazonk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19" y="285728"/>
              <a:ext cx="4048153" cy="607223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14282" y="6286520"/>
              <a:ext cx="3433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2 - </a:t>
              </a:r>
              <a:r>
                <a:rPr lang="es-ES" sz="1200" dirty="0" smtClean="0">
                  <a:latin typeface="Times New Roman" pitchFamily="18" charset="0"/>
                  <a:cs typeface="Times New Roman" pitchFamily="18" charset="0"/>
                </a:rPr>
                <a:t>Pramen Carhuasanty pod Nevado del Mismi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285728"/>
            <a:ext cx="450059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KOLUMBIE</a:t>
            </a:r>
          </a:p>
          <a:p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 jediná země Jižní Ameriky má 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pobřeží u obou oceánů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(Atlantského oceánu a Tichého oceánu). Obyvatelé mluví 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španělsky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hlásí se ke 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katolické církvi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V zemi probíhá 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konflikt mezi vládou a drogovými kartely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těžba zlata a smaragdů </a:t>
            </a:r>
          </a:p>
          <a:p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(v horách)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vývoz: orchideje, banány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pěstování koky a marihuany </a:t>
            </a:r>
          </a:p>
          <a:p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(nelegální)</a:t>
            </a:r>
            <a:endParaRPr lang="cs-CZ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857752" y="571480"/>
            <a:ext cx="4071933" cy="5634849"/>
            <a:chOff x="4857752" y="571480"/>
            <a:chExt cx="4071933" cy="5634849"/>
          </a:xfrm>
        </p:grpSpPr>
        <p:pic>
          <p:nvPicPr>
            <p:cNvPr id="3" name="Obrázek 2" descr="obr3_kok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9190" y="571480"/>
              <a:ext cx="4000495" cy="5333993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4857752" y="5929330"/>
              <a:ext cx="14041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3 – koka pravá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285728"/>
            <a:ext cx="81439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EKVÁDOR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leží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rovníku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součástí Ekvádoru jsou rovněž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Galapágy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hlavními 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vývozními artikly Ekvádoru jsou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ropa, kakao,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káva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květiny, balza, banány a </a:t>
            </a:r>
            <a:r>
              <a:rPr lang="cs-CZ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garnáti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85720" y="2428868"/>
            <a:ext cx="2357438" cy="3277395"/>
            <a:chOff x="285720" y="2428868"/>
            <a:chExt cx="2357438" cy="3277395"/>
          </a:xfrm>
        </p:grpSpPr>
        <p:pic>
          <p:nvPicPr>
            <p:cNvPr id="3" name="Obrázek 2" descr="obr4_bals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2428868"/>
              <a:ext cx="2286000" cy="304800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85720" y="5429264"/>
              <a:ext cx="1591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4 – balsový strom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1857356" y="4071942"/>
            <a:ext cx="3428992" cy="2420139"/>
            <a:chOff x="1857356" y="4071942"/>
            <a:chExt cx="3428992" cy="2420139"/>
          </a:xfrm>
        </p:grpSpPr>
        <p:pic>
          <p:nvPicPr>
            <p:cNvPr id="6" name="Obrázek 5" descr="obr7_balsovy_mode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8794" y="4071942"/>
              <a:ext cx="3357554" cy="2232773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1857356" y="6215082"/>
              <a:ext cx="16269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– balsový model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429124" y="2500306"/>
            <a:ext cx="2960694" cy="2491577"/>
            <a:chOff x="4429124" y="2500306"/>
            <a:chExt cx="2960694" cy="2491577"/>
          </a:xfrm>
        </p:grpSpPr>
        <p:pic>
          <p:nvPicPr>
            <p:cNvPr id="9" name="Obrázek 8" descr="obr5_garna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9124" y="2500306"/>
              <a:ext cx="2960694" cy="2220521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5214942" y="4714884"/>
              <a:ext cx="10835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5 - garnát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6215074" y="3929066"/>
            <a:ext cx="2572883" cy="2420139"/>
            <a:chOff x="6215074" y="3929066"/>
            <a:chExt cx="2572883" cy="2420139"/>
          </a:xfrm>
        </p:grpSpPr>
        <p:pic>
          <p:nvPicPr>
            <p:cNvPr id="12" name="Obrázek 11" descr="obr6_duseny_garnat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5074" y="3929066"/>
              <a:ext cx="2572883" cy="2182942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6357950" y="6072206"/>
              <a:ext cx="1583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 – dušený garnát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428604"/>
            <a:ext cx="78581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PERU</a:t>
            </a:r>
            <a:endParaRPr lang="cs-CZ" sz="4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4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Ještě před necelými pěti stoletími představovalo území Peru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centrum říše Inků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táhnoucí se i dál na jih a sever.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Potomci Inků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nadále žijí v Andách tradičním způsobem života a tvoří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polovinu peruánské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populace.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Nejvyšší horou je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Huascarán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(6768 m n. m.).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území Peru se nachází i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největší jezero Jižní Ameriky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Titicaca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(6900 km²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Tichomořské pobřeží postihuje klimatická anomálie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Niño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11130</TotalTime>
  <Words>1131</Words>
  <Application>Microsoft Office PowerPoint</Application>
  <PresentationFormat>Předvádění na obrazovce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Aspekt</vt:lpstr>
      <vt:lpstr>Snímek 1</vt:lpstr>
      <vt:lpstr>Andské státy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pavlja</cp:lastModifiedBy>
  <cp:revision>528</cp:revision>
  <dcterms:created xsi:type="dcterms:W3CDTF">2011-09-10T14:06:04Z</dcterms:created>
  <dcterms:modified xsi:type="dcterms:W3CDTF">2012-03-05T12:45:16Z</dcterms:modified>
</cp:coreProperties>
</file>