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274" r:id="rId3"/>
    <p:sldId id="256" r:id="rId4"/>
    <p:sldId id="259" r:id="rId5"/>
    <p:sldId id="283" r:id="rId6"/>
    <p:sldId id="260" r:id="rId7"/>
    <p:sldId id="284" r:id="rId8"/>
    <p:sldId id="261" r:id="rId9"/>
    <p:sldId id="278" r:id="rId10"/>
    <p:sldId id="262" r:id="rId11"/>
    <p:sldId id="281" r:id="rId12"/>
    <p:sldId id="285" r:id="rId13"/>
    <p:sldId id="282" r:id="rId14"/>
    <p:sldId id="286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15.2.2012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Datum: únor 2012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Téma: Mexiko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přírodních a socioekonomických podmínkách Mexika.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4348" y="357166"/>
            <a:ext cx="6480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OBYVATELSTVO A SÍDLA</a:t>
            </a:r>
            <a:endParaRPr lang="cs-CZ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14348" y="1214422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Mesticové,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tedy míšenci Indiánů a bělochů, jsou zastoupeni 60 %, </a:t>
            </a:r>
            <a:r>
              <a:rPr lang="cs-CZ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indiáni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30 % a </a:t>
            </a:r>
            <a:r>
              <a:rPr lang="cs-CZ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běloši (potomci Španělů zvaní kreolové)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9 %. Z Indiánů je nejvíce: Aztéků,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Mayů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Zapoteců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571472" y="2500306"/>
            <a:ext cx="4290802" cy="3777461"/>
            <a:chOff x="227615" y="2500306"/>
            <a:chExt cx="4290802" cy="3777461"/>
          </a:xfrm>
        </p:grpSpPr>
        <p:pic>
          <p:nvPicPr>
            <p:cNvPr id="4" name="Obrázek 3" descr="obr11_ottawa_parlamen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615" y="2500306"/>
              <a:ext cx="3873973" cy="3512671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285720" y="6000768"/>
              <a:ext cx="42326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9 – znak Mexika vychází z legendy o založení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Tenochtitlánu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5000628" y="2571744"/>
            <a:ext cx="3714775" cy="353943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Dle legendy leží původ Aztéků v místě zvaném </a:t>
            </a:r>
            <a:r>
              <a:rPr lang="cs-CZ" sz="1600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Aztlán</a:t>
            </a:r>
            <a:r>
              <a:rPr lang="cs-CZ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jehož přesná poloha dodnes není známa. Odtamtud putovali na příkaz svého boha </a:t>
            </a:r>
            <a:r>
              <a:rPr lang="cs-CZ" sz="1600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Huitzilopochtli</a:t>
            </a:r>
            <a:r>
              <a:rPr lang="cs-CZ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směrem na jihozápad, až po několika zastaveních dorazili do místa dnešního hlavního města Mexika. Tam kněží vyslovili proroctví, že se mají usadit tam, kde uvidí orla sedět na opuncii a zápasit s hadem. Toto místo bylo nakonec nalezeno na ostrově v západní části jezera </a:t>
            </a:r>
            <a:r>
              <a:rPr lang="cs-CZ" sz="1600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Texcoco</a:t>
            </a:r>
            <a:r>
              <a:rPr lang="cs-CZ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kde Aztékové začali pod vedením </a:t>
            </a:r>
            <a:r>
              <a:rPr lang="cs-CZ" sz="1600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mýtického</a:t>
            </a:r>
            <a:r>
              <a:rPr lang="cs-CZ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vůdce </a:t>
            </a:r>
            <a:r>
              <a:rPr lang="cs-CZ" sz="1600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Tenocha</a:t>
            </a:r>
            <a:r>
              <a:rPr lang="cs-CZ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stavět město. Jméno </a:t>
            </a:r>
            <a:r>
              <a:rPr lang="cs-CZ" sz="1600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Tenochtitlánu</a:t>
            </a:r>
            <a:r>
              <a:rPr lang="cs-CZ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odvozené z pojmenování postavy.</a:t>
            </a:r>
            <a:endParaRPr lang="cs-CZ" sz="16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214282" y="3286124"/>
            <a:ext cx="4286280" cy="3491709"/>
            <a:chOff x="3571868" y="285728"/>
            <a:chExt cx="4286280" cy="3491709"/>
          </a:xfrm>
        </p:grpSpPr>
        <p:pic>
          <p:nvPicPr>
            <p:cNvPr id="5" name="Obrázek 4" descr="obr11_namesti_ustav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1868" y="285728"/>
              <a:ext cx="4286280" cy="3214710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3571868" y="3500438"/>
              <a:ext cx="1749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11 – Náměstí ústavy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500034" y="214290"/>
            <a:ext cx="2900378" cy="3920337"/>
            <a:chOff x="357158" y="285728"/>
            <a:chExt cx="3043254" cy="4206089"/>
          </a:xfrm>
        </p:grpSpPr>
        <p:pic>
          <p:nvPicPr>
            <p:cNvPr id="2" name="Obrázek 1" descr="obr10_torre_latinoamerikan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596" y="285728"/>
              <a:ext cx="2971816" cy="3962421"/>
            </a:xfrm>
            <a:prstGeom prst="rect">
              <a:avLst/>
            </a:prstGeom>
          </p:spPr>
        </p:pic>
        <p:sp>
          <p:nvSpPr>
            <p:cNvPr id="3" name="TextovéPole 2"/>
            <p:cNvSpPr txBox="1"/>
            <p:nvPr/>
          </p:nvSpPr>
          <p:spPr>
            <a:xfrm>
              <a:off x="357158" y="4214818"/>
              <a:ext cx="29230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10 – mrakodrap Torre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Latinoamerikana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4714876" y="3714752"/>
            <a:ext cx="3616924" cy="2920205"/>
            <a:chOff x="4714876" y="3714752"/>
            <a:chExt cx="3616924" cy="2920205"/>
          </a:xfrm>
        </p:grpSpPr>
        <p:pic>
          <p:nvPicPr>
            <p:cNvPr id="8" name="Obrázek 7" descr="obr12_trida_prezidenta_masaryk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4876" y="3714752"/>
              <a:ext cx="3616924" cy="2676524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4714876" y="6357958"/>
              <a:ext cx="24123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12 – třída prezidenta Masaryka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643438" y="214290"/>
            <a:ext cx="4071966" cy="3000396"/>
            <a:chOff x="142844" y="2500306"/>
            <a:chExt cx="4338638" cy="3134519"/>
          </a:xfrm>
        </p:grpSpPr>
        <p:pic>
          <p:nvPicPr>
            <p:cNvPr id="11" name="Obrázek 10" descr="obr13_mexico_city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282" y="2500306"/>
              <a:ext cx="4267200" cy="2867025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142844" y="5357826"/>
              <a:ext cx="645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13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ovéPole 13"/>
          <p:cNvSpPr txBox="1"/>
          <p:nvPr/>
        </p:nvSpPr>
        <p:spPr>
          <a:xfrm>
            <a:off x="3571868" y="214290"/>
            <a:ext cx="913712" cy="373756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cs-C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CIUDAD DE </a:t>
            </a:r>
          </a:p>
          <a:p>
            <a:r>
              <a:rPr lang="cs-C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MEXICO</a:t>
            </a:r>
            <a:endParaRPr lang="cs-CZ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357166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HOSPODÁŘSTVÍ</a:t>
            </a:r>
            <a:endParaRPr lang="cs-CZ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1041023"/>
            <a:ext cx="7929618" cy="51398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Těžba</a:t>
            </a:r>
            <a:endParaRPr lang="cs-CZ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stříbrné rudy – 20% podíl na světové produkci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železná ruda – nová naleziště (ruda obsahuje až 60% železa)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ropa a zemní plyn – východní pobřeží</a:t>
            </a:r>
          </a:p>
          <a:p>
            <a:endParaRPr lang="cs-CZ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Průmysl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chemický – zpracování ropy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potravinářský, strojírenský, textilní</a:t>
            </a:r>
          </a:p>
          <a:p>
            <a:pPr>
              <a:buFontTx/>
              <a:buChar char="-"/>
            </a:pPr>
            <a:endParaRPr lang="cs-CZ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Zemědělství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většina malých farem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produkuje převážně </a:t>
            </a:r>
            <a:r>
              <a:rPr lang="cs-CZ" sz="16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 vlastní spotřebu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kukuřici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čirok, </a:t>
            </a:r>
            <a:r>
              <a:rPr lang="cs-CZ" sz="16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luštěniny, ovoce 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(banány, kokosové ořechy) a </a:t>
            </a:r>
            <a:r>
              <a:rPr lang="cs-CZ" sz="16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zeleninu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(rajčata, chilli paprika )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vývoz 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 pěstuje </a:t>
            </a:r>
            <a:r>
              <a:rPr lang="cs-CZ" sz="16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cukrová třtina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ovoce (citrusy, mango, avokádo, ananas), </a:t>
            </a:r>
            <a:r>
              <a:rPr lang="cs-CZ" sz="16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bavlna, sisal a káva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severu převládá </a:t>
            </a:r>
            <a:r>
              <a:rPr lang="cs-CZ" sz="16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živočišná výroba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 rančerským chovem skotu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na jihu spíše </a:t>
            </a:r>
            <a:r>
              <a:rPr lang="cs-CZ" sz="16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chov vepřů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ryby, zvláště </a:t>
            </a:r>
            <a:r>
              <a:rPr lang="cs-CZ" sz="16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tuňáci , sardinky a </a:t>
            </a:r>
            <a:r>
              <a:rPr lang="cs-CZ" sz="1600" b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garnáti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se loví převážně </a:t>
            </a:r>
            <a:r>
              <a:rPr lang="cs-CZ" sz="16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vývoz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V lesích </a:t>
            </a:r>
            <a:r>
              <a:rPr lang="cs-CZ" sz="1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Yucatánu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jihu země (celkem zaujímají asi 1/5 plochy země ), se těží tvrdé a </a:t>
            </a:r>
            <a:r>
              <a:rPr lang="cs-CZ" sz="16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vonné dřevo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také </a:t>
            </a:r>
            <a:r>
              <a:rPr lang="cs-CZ" sz="1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čikle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výrobu žvýkaček.</a:t>
            </a:r>
            <a:endParaRPr lang="cs-CZ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428596" y="285728"/>
            <a:ext cx="2113408" cy="3420271"/>
            <a:chOff x="428596" y="357166"/>
            <a:chExt cx="3113540" cy="4563279"/>
          </a:xfrm>
        </p:grpSpPr>
        <p:pic>
          <p:nvPicPr>
            <p:cNvPr id="2" name="Obrázek 1" descr="obr13_chicl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596" y="357166"/>
              <a:ext cx="3113540" cy="4334394"/>
            </a:xfrm>
            <a:prstGeom prst="rect">
              <a:avLst/>
            </a:prstGeom>
          </p:spPr>
        </p:pic>
        <p:sp>
          <p:nvSpPr>
            <p:cNvPr id="3" name="TextovéPole 2"/>
            <p:cNvSpPr txBox="1"/>
            <p:nvPr/>
          </p:nvSpPr>
          <p:spPr>
            <a:xfrm>
              <a:off x="428596" y="4643446"/>
              <a:ext cx="645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13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3571868" y="285729"/>
            <a:ext cx="2690810" cy="3571900"/>
            <a:chOff x="3929058" y="428604"/>
            <a:chExt cx="3048000" cy="4063213"/>
          </a:xfrm>
        </p:grpSpPr>
        <p:pic>
          <p:nvPicPr>
            <p:cNvPr id="5" name="Obrázek 4" descr="obr14_agave_sisalan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9058" y="428604"/>
              <a:ext cx="3048000" cy="3810000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3929058" y="4214818"/>
              <a:ext cx="16878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14 –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agave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sisalana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428596" y="3786190"/>
            <a:ext cx="3022596" cy="2848767"/>
            <a:chOff x="285720" y="3000372"/>
            <a:chExt cx="3594100" cy="3277395"/>
          </a:xfrm>
        </p:grpSpPr>
        <p:pic>
          <p:nvPicPr>
            <p:cNvPr id="8" name="Obrázek 7" descr="obr15_sisal_vlakn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720" y="3000372"/>
              <a:ext cx="3594100" cy="3048000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285720" y="6000768"/>
              <a:ext cx="17471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15 – sisalová vlákna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572000" y="3929066"/>
            <a:ext cx="3790968" cy="2714644"/>
            <a:chOff x="4071934" y="2786058"/>
            <a:chExt cx="4076720" cy="2920205"/>
          </a:xfrm>
        </p:grpSpPr>
        <p:pic>
          <p:nvPicPr>
            <p:cNvPr id="11" name="Obrázek 10" descr="obr16_sisalovy_terc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43372" y="2786058"/>
              <a:ext cx="4005282" cy="2663513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4071934" y="5429264"/>
              <a:ext cx="15756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16 – sisalový terč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6572264" y="285728"/>
            <a:ext cx="2000264" cy="3357586"/>
            <a:chOff x="4500562" y="642918"/>
            <a:chExt cx="3353998" cy="5134783"/>
          </a:xfrm>
        </p:grpSpPr>
        <p:pic>
          <p:nvPicPr>
            <p:cNvPr id="14" name="Obrázek 13" descr="obr17_makrame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0" y="642918"/>
              <a:ext cx="3282560" cy="4931546"/>
            </a:xfrm>
            <a:prstGeom prst="rect">
              <a:avLst/>
            </a:prstGeom>
          </p:spPr>
        </p:pic>
        <p:sp>
          <p:nvSpPr>
            <p:cNvPr id="15" name="TextovéPole 14"/>
            <p:cNvSpPr txBox="1"/>
            <p:nvPr/>
          </p:nvSpPr>
          <p:spPr>
            <a:xfrm>
              <a:off x="4500562" y="5500702"/>
              <a:ext cx="25229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17 – výrobek ze sisalu,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makramé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Mexická plošina, Sierra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Madre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Oriental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Sierra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Madre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Occidental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pol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. Yucatan, Kalifornský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pol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Popocatépetl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Mezoamerický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korálový útes, Rio Grande</a:t>
            </a:r>
          </a:p>
          <a:p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Ciudad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Mexico</a:t>
            </a:r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Jaké je hlavní město Mexika?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Jakým jazykem se mluví v Mexiku?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Jaký druh státu je Mexiko?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Popiš povrch Mexika.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Jaké je v Mexiku podnebí?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Které přírodní krajiny se v Mexiku vyskytují?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Která řeka tvoří část hranice Mexika a USA?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Která slavná indiánská říše byla dříve na území Mexika?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Co se v Mexiku těží?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Která odvětví průmyslu jsou v Mexiku významná?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Na co se zaměřuje mexické zemědělství?</a:t>
            </a: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pPr>
              <a:buNone/>
            </a:pPr>
            <a:r>
              <a:rPr lang="cs-CZ" dirty="0" smtClean="0"/>
              <a:t>http://www.</a:t>
            </a:r>
            <a:r>
              <a:rPr lang="cs-CZ" dirty="0" err="1" smtClean="0"/>
              <a:t>zcsol.cz</a:t>
            </a:r>
            <a:r>
              <a:rPr lang="cs-CZ" dirty="0" smtClean="0"/>
              <a:t>/zaklad/testy/</a:t>
            </a:r>
            <a:r>
              <a:rPr lang="cs-CZ" dirty="0" err="1" smtClean="0"/>
              <a:t>form.php</a:t>
            </a:r>
            <a:r>
              <a:rPr lang="cs-CZ" dirty="0" smtClean="0"/>
              <a:t>?&amp;</a:t>
            </a:r>
            <a:r>
              <a:rPr lang="cs-CZ" dirty="0" err="1" smtClean="0"/>
              <a:t>jmeno</a:t>
            </a:r>
            <a:r>
              <a:rPr lang="cs-CZ" dirty="0" smtClean="0"/>
              <a:t>_testu=../../zaklad/</a:t>
            </a:r>
            <a:r>
              <a:rPr lang="cs-CZ" dirty="0" err="1" smtClean="0"/>
              <a:t>stranky</a:t>
            </a:r>
            <a:r>
              <a:rPr lang="cs-CZ" dirty="0" smtClean="0"/>
              <a:t>_</a:t>
            </a:r>
            <a:r>
              <a:rPr lang="cs-CZ" dirty="0" err="1" smtClean="0"/>
              <a:t>predmetu</a:t>
            </a:r>
            <a:r>
              <a:rPr lang="cs-CZ" dirty="0" smtClean="0"/>
              <a:t>/</a:t>
            </a:r>
            <a:r>
              <a:rPr lang="cs-CZ" dirty="0" err="1" smtClean="0"/>
              <a:t>zadani</a:t>
            </a:r>
            <a:r>
              <a:rPr lang="cs-CZ" dirty="0" smtClean="0"/>
              <a:t>_testu/z7_09_Mexiko.</a:t>
            </a:r>
            <a:r>
              <a:rPr lang="cs-CZ" dirty="0" err="1" smtClean="0"/>
              <a:t>txt</a:t>
            </a:r>
            <a:r>
              <a:rPr lang="cs-CZ" dirty="0" smtClean="0"/>
              <a:t>&amp;</a:t>
            </a:r>
            <a:r>
              <a:rPr lang="cs-CZ" dirty="0" err="1" smtClean="0"/>
              <a:t>img</a:t>
            </a:r>
            <a:r>
              <a:rPr lang="cs-CZ" dirty="0" smtClean="0"/>
              <a:t>_</a:t>
            </a:r>
            <a:r>
              <a:rPr lang="cs-CZ" dirty="0" err="1" smtClean="0"/>
              <a:t>adr</a:t>
            </a:r>
            <a:r>
              <a:rPr lang="cs-CZ" dirty="0" smtClean="0"/>
              <a:t>=../</a:t>
            </a:r>
            <a:r>
              <a:rPr lang="cs-CZ" dirty="0" err="1" smtClean="0"/>
              <a:t>stranky</a:t>
            </a:r>
            <a:r>
              <a:rPr lang="cs-CZ" dirty="0" smtClean="0"/>
              <a:t>_</a:t>
            </a:r>
            <a:r>
              <a:rPr lang="cs-CZ" dirty="0" err="1" smtClean="0"/>
              <a:t>predmetu</a:t>
            </a:r>
            <a:r>
              <a:rPr lang="cs-CZ" dirty="0" smtClean="0"/>
              <a:t>/</a:t>
            </a:r>
            <a:r>
              <a:rPr lang="cs-CZ" dirty="0" err="1" smtClean="0"/>
              <a:t>zadani</a:t>
            </a:r>
            <a:r>
              <a:rPr lang="cs-CZ" dirty="0" smtClean="0"/>
              <a:t>_testu/z7_09_Mexiko&amp;vymazat=ano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1 -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jako volné dílo na www: http://en.wikipedia.org/wiki/File:North_america98.svg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2 - 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Luis Miguel Bugallo Sánchez (Lmbuga)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http://cs.wikipedia.org/wiki/Soubor:Pedras_estra%C3%B1as._Praia_do_Hotel_Bah%C3%ADa_Pr%C3%ADncipe,_Quintana_Roo,_M%C3%A9xico_3.jpg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Tsui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jako volné dílo na www: http://commons.wikimedia.org/wiki/File:Popocatepetl_19.12.2000.jpg?uselang=cs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Jorge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2701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jako volné dílo na www: http://commons.wikimedia.org/wiki/File:Popocat%C3%A9petl_%26_Cd_de_M%C3%A9xico.jpg?uselang=cs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5 - Liné1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http://cs.wikipedia.org/wiki/Soubor:Cedrus_libani_by_Line1.jpg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6 - Blair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Pittman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1937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jako volné dílo na www: http://commons.wikimedia.org/wiki/File:END_OF_FLOAT_TRIP_ON_THE_RIO_GRANDE_RIVER_THROUGH_THE_SANTA_ELENA_CANYON._MEXICO_IS_ON_THE_LEFT,_U.S.A._ON_THE_RIGHT_-_NARA_-_545908.jpg?uselang=cs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7 - Bob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Palin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jako volné dílo na www: http://commons.wikimedia.org/wiki/File:Riogrande.jpg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8 - Alex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Covarrubias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jako volné dílo na www: http://cs.wikipedia.org/wiki/Soubor:Coat_of_arms_of_Mexico.svg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9 -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Maydan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http://commons.wikimedia.org/wiki/File:TORRE_LATINOAMERICANA.JPG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10 - User: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SElefant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http://cs.wikipedia.org/wiki/Soubor:Mexico_City_Zocalo.jpg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11 -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Isador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http://cs.wikipedia.org/wiki/Soubor:Avenida_Presidente_Masaryk.jpg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12 - Hakclon03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jako volné dílo na www: http://commons.wikimedia.org/wiki/File:DF_MEXICO.jpg?uselang=cs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13 - Luis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Fernández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García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http://cs.wikipedia.org/wiki/Soubor:Manilkara-zapota-yucatan.jpg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14 -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Wishmaster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http://commons.wikimedia.org/wiki/File:Plantsisal.jpg?uselang=cs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15 - 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Wishmaster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http://commons.wikimedia.org/wiki/File:Fibresisal.jpg?uselang=cs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16 - PeterPan23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jako volné dílo na www: http://commons.wikimedia.org/wiki/File:Darts_in_a_dartboard.jpg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17 -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HamburgerJung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flickr.com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photos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hamburgerjung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/92761131/</a:t>
            </a:r>
          </a:p>
          <a:p>
            <a:pPr>
              <a:buNone/>
            </a:pP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Mexiko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Mexiku se mluví:</a:t>
            </a: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anglicky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španělsky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portugalsky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chemeClr val="accent6">
                <a:lumMod val="40000"/>
                <a:lumOff val="60000"/>
                <a:alpha val="12000"/>
              </a:schemeClr>
            </a:gs>
          </a:gsLst>
          <a:lin ang="30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exiko.jpg"/>
          <p:cNvPicPr>
            <a:picLocks noChangeAspect="1"/>
          </p:cNvPicPr>
          <p:nvPr/>
        </p:nvPicPr>
        <p:blipFill>
          <a:blip r:embed="rId2"/>
          <a:srcRect l="15318" t="22607" r="14050"/>
          <a:stretch>
            <a:fillRect/>
          </a:stretch>
        </p:blipFill>
        <p:spPr>
          <a:xfrm>
            <a:off x="639465" y="642918"/>
            <a:ext cx="7865071" cy="551497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286512" y="4429132"/>
            <a:ext cx="2185214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Hlavní město: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Ciudad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México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federativní republika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(31 spolkových států)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Jazyk: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španělština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Měna: mexické peso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6072230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POVRCH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7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Mexická plošina </a:t>
            </a:r>
            <a: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je při obou oceánech ohraničena horskými  </a:t>
            </a:r>
            <a:b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pásmy pohoří </a:t>
            </a:r>
            <a:r>
              <a:rPr lang="cs-CZ" sz="27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Sierra </a:t>
            </a:r>
            <a:r>
              <a:rPr lang="cs-CZ" sz="2700" b="1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Madre</a:t>
            </a:r>
            <a:r>
              <a:rPr lang="cs-CZ" sz="27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700" b="1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Oriental</a:t>
            </a:r>
            <a:r>
              <a:rPr lang="cs-CZ" sz="27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7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7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Sierra </a:t>
            </a:r>
            <a:r>
              <a:rPr lang="cs-CZ" sz="2700" b="1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Madre</a:t>
            </a:r>
            <a:r>
              <a:rPr lang="cs-CZ" sz="27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cs-CZ" sz="27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7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700" b="1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Occidental</a:t>
            </a:r>
            <a:r>
              <a:rPr lang="cs-CZ" sz="27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cs-CZ" sz="27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7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dvě kotliny, v nichž je velká koncentrace obyvatelstva –Mexické  </a:t>
            </a:r>
            <a:b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a </a:t>
            </a:r>
            <a:r>
              <a:rPr lang="cs-CZ" sz="27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Tolucké</a:t>
            </a:r>
            <a: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údolí v jižní části Mexické vysočiny.</a:t>
            </a:r>
            <a:b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7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poloostrov </a:t>
            </a:r>
            <a:r>
              <a:rPr lang="cs-CZ" sz="2700" b="1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Yucatán</a:t>
            </a:r>
            <a:r>
              <a:rPr lang="cs-CZ" sz="27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(východní pobřeží poloostrova lemuje  </a:t>
            </a:r>
            <a:b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druhý největší korálový útes na Zemi)</a:t>
            </a:r>
            <a:b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7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Největším korálovým útesem je Velký bariérový útes u </a:t>
            </a:r>
            <a:br>
              <a:rPr lang="cs-CZ" sz="27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7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východního pobřeží  Austrálie. Tento pás je přes 2000 km dlouhý. </a:t>
            </a:r>
            <a: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7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7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Kalifornský poloostrov </a:t>
            </a:r>
            <a: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- 1250 km dlouhý</a:t>
            </a:r>
            <a:b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7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vulkanické pásmo </a:t>
            </a:r>
            <a:r>
              <a:rPr lang="cs-CZ" sz="27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Cordillera</a:t>
            </a:r>
            <a: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7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Neovolcánica</a:t>
            </a:r>
            <a: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7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např.Popocatépetl</a:t>
            </a:r>
            <a:r>
              <a:rPr lang="cs-CZ" sz="2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2_kor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3400444" cy="4533925"/>
          </a:xfrm>
          <a:prstGeom prst="rect">
            <a:avLst/>
          </a:prstGeom>
        </p:spPr>
      </p:pic>
      <p:pic>
        <p:nvPicPr>
          <p:cNvPr id="3" name="Obrázek 2" descr="obr3_Popocatepetl_19.12.2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429000"/>
            <a:ext cx="4572000" cy="3224764"/>
          </a:xfrm>
          <a:prstGeom prst="rect">
            <a:avLst/>
          </a:prstGeom>
        </p:spPr>
      </p:pic>
      <p:pic>
        <p:nvPicPr>
          <p:cNvPr id="4" name="Obrázek 3" descr="obr4_Popocatépetl_&amp;_Cd_de_Méxic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214290"/>
            <a:ext cx="4233858" cy="310130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4282" y="6000768"/>
            <a:ext cx="4010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 – kámen z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Mezoamerického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korálového útesu (nahoře)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 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Popocatépetl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v r. 2000 – poslední aktivita (vpravo)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Popocatépetl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Ciudad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México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(vpravo nahoře)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PODNEBÍ</a:t>
            </a:r>
            <a:endParaRPr lang="cs-CZ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2143116"/>
            <a:ext cx="7215238" cy="35394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Mexiko </a:t>
            </a:r>
            <a:r>
              <a:rPr lang="cs-CZ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leží v subtropickém pásu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Země se dělí na </a:t>
            </a:r>
            <a:r>
              <a:rPr lang="cs-CZ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čtyři výšková podnebná pásma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jihu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se dělí rok na </a:t>
            </a:r>
            <a:r>
              <a:rPr lang="cs-CZ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období sucha a dešťů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ty dosahují maxima v letních měsících. </a:t>
            </a:r>
          </a:p>
          <a:p>
            <a:endParaRPr lang="cs-CZ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Kalifornský poloostrov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severní část západního Mexika má málo srážek.</a:t>
            </a:r>
            <a:endParaRPr lang="cs-CZ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8604"/>
            <a:ext cx="1428760" cy="1503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285728"/>
            <a:ext cx="42514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ROSTLINSTVO</a:t>
            </a:r>
            <a:endParaRPr lang="cs-CZ" sz="4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14348" y="1142984"/>
            <a:ext cx="3929090" cy="52629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jihu a východě se setkáváme s </a:t>
            </a:r>
            <a:r>
              <a:rPr lang="cs-CZ" sz="2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tropickou flórou v</a:t>
            </a: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typickém</a:t>
            </a: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deštném lese.</a:t>
            </a:r>
          </a:p>
          <a:p>
            <a:endParaRPr lang="cs-CZ" sz="2400" b="1" u="sng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Pod hranicí věčného ledu </a:t>
            </a:r>
            <a:r>
              <a:rPr lang="cs-CZ" sz="2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vrcholcích hor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nalézáme naopak severoamerickou </a:t>
            </a:r>
            <a:r>
              <a:rPr lang="cs-CZ" sz="24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holoarktickou</a:t>
            </a:r>
            <a:r>
              <a:rPr lang="cs-CZ" sz="2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flóru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Lesy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(málo) -  </a:t>
            </a:r>
            <a:r>
              <a:rPr lang="cs-CZ" sz="2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cedr, dub a borovice, ve vyšších polohách jedle</a:t>
            </a:r>
          </a:p>
          <a:p>
            <a:endParaRPr lang="cs-CZ" sz="2400" b="1" u="sng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kaktus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ve stovkách druhů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4857752" y="1142984"/>
            <a:ext cx="3911231" cy="5420535"/>
            <a:chOff x="5000628" y="1142984"/>
            <a:chExt cx="3911231" cy="5420535"/>
          </a:xfrm>
        </p:grpSpPr>
        <p:pic>
          <p:nvPicPr>
            <p:cNvPr id="4" name="Obrázek 3" descr="obr5_ced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0628" y="1142984"/>
              <a:ext cx="3911231" cy="5214974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5000628" y="6286520"/>
              <a:ext cx="9632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5 - cedr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VODSTVO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1357298"/>
            <a:ext cx="7786742" cy="10002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u="sng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málo řek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u="sng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největš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í je pohraniční </a:t>
            </a:r>
            <a:r>
              <a:rPr lang="cs-CZ" sz="2400" b="1" u="sng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Rio Grande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dlouhá 3023 km</a:t>
            </a:r>
          </a:p>
          <a:p>
            <a:endParaRPr lang="cs-CZ" sz="1100" dirty="0">
              <a:effectLst/>
            </a:endParaRPr>
          </a:p>
        </p:txBody>
      </p:sp>
      <p:pic>
        <p:nvPicPr>
          <p:cNvPr id="4" name="Obrázek 3" descr="obr6_rio_gran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500306"/>
            <a:ext cx="2682826" cy="40075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86116" y="6286520"/>
            <a:ext cx="4690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6 – Rio Grande v kaňonu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Santa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Elena, vlevo Mexiko, vpravo USA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obr7_Riogran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500306"/>
            <a:ext cx="4064000" cy="3048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4286248" y="5572140"/>
            <a:ext cx="2893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7 – Rio Grande, v dálce pohoří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Chisos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5372</TotalTime>
  <Words>1215</Words>
  <Application>Microsoft Office PowerPoint</Application>
  <PresentationFormat>Předvádění na obrazovce (4:3)</PresentationFormat>
  <Paragraphs>119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Motiv sady Office</vt:lpstr>
      <vt:lpstr>Aspekt</vt:lpstr>
      <vt:lpstr>Snímek 1</vt:lpstr>
      <vt:lpstr>Mexiko</vt:lpstr>
      <vt:lpstr>Zopakujte si:</vt:lpstr>
      <vt:lpstr>Snímek 4</vt:lpstr>
      <vt:lpstr>POVRCH   - Mexická plošina je při obou oceánech ohraničena horskými     pásmy pohoří Sierra Madre Oriental a Sierra Madre     Occidental.  - dvě kotliny, v nichž je velká koncentrace obyvatelstva –Mexické     a Tolucké údolí v jižní části Mexické vysočiny. - poloostrov Yucatán (východní pobřeží poloostrova lemuje     druhý největší korálový útes na Zemi)   Největším korálovým útesem je Velký bariérový útes u    východního pobřeží  Austrálie. Tento pás je přes 2000 km dlouhý.  - Kalifornský poloostrov - 1250 km dlouhý - vulkanické pásmo Cordillera Neovolcánica (např.Popocatépetl) </vt:lpstr>
      <vt:lpstr>Snímek 6</vt:lpstr>
      <vt:lpstr>PODNEBÍ</vt:lpstr>
      <vt:lpstr>Snímek 8</vt:lpstr>
      <vt:lpstr>VODSTVO</vt:lpstr>
      <vt:lpstr>Snímek 10</vt:lpstr>
      <vt:lpstr>Snímek 11</vt:lpstr>
      <vt:lpstr>Snímek 12</vt:lpstr>
      <vt:lpstr>Snímek 13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pavlja</cp:lastModifiedBy>
  <cp:revision>303</cp:revision>
  <dcterms:created xsi:type="dcterms:W3CDTF">2011-09-10T14:06:04Z</dcterms:created>
  <dcterms:modified xsi:type="dcterms:W3CDTF">2012-02-15T11:23:13Z</dcterms:modified>
</cp:coreProperties>
</file>