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74" r:id="rId3"/>
    <p:sldId id="256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70" r:id="rId21"/>
    <p:sldId id="271" r:id="rId22"/>
    <p:sldId id="272" r:id="rId23"/>
    <p:sldId id="28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FF"/>
    <a:srgbClr val="99FF66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23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73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6.6.2017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duben 2013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8.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Severní Evropa – Dánsko, Finsko, Švédsko, Norsko, Island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státech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severní Evropy.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saim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4" name="Obrázek 3" descr="obr10_helsin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1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7 - Saimaa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0"/>
            <a:ext cx="1243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10 - Helsinki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521440" y="5157192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The city hall of Helsinki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7239440" y="3573016"/>
            <a:ext cx="190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A panorama of Aurinkolahti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7539394" y="1772816"/>
            <a:ext cx="1604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Helsinki Senate Square</a:t>
            </a:r>
            <a:endParaRPr lang="cs-CZ" sz="1200"/>
          </a:p>
        </p:txBody>
      </p:sp>
      <p:sp>
        <p:nvSpPr>
          <p:cNvPr id="10" name="TextovéPole 9"/>
          <p:cNvSpPr txBox="1"/>
          <p:nvPr/>
        </p:nvSpPr>
        <p:spPr>
          <a:xfrm>
            <a:off x="4644009" y="17728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Suomenlinna, an inhabited sea fortress in Helsinki</a:t>
            </a:r>
            <a:endParaRPr lang="cs-CZ" sz="1200"/>
          </a:p>
        </p:txBody>
      </p:sp>
      <p:sp>
        <p:nvSpPr>
          <p:cNvPr id="11" name="TextovéPole 10"/>
          <p:cNvSpPr txBox="1"/>
          <p:nvPr/>
        </p:nvSpPr>
        <p:spPr>
          <a:xfrm>
            <a:off x="7343801" y="0"/>
            <a:ext cx="18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Port of Helsinki and the Helsinki Cathedral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taj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8533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977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smtClean="0"/>
              <a:t>Obr. 9 - tajga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1_suorvarjaure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6965" y="0"/>
            <a:ext cx="913007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1520" y="116632"/>
            <a:ext cx="40136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Švédsko</a:t>
            </a:r>
            <a:endParaRPr lang="cs-CZ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7984" y="11663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hutnický průmysl (švédská ocel)</a:t>
            </a:r>
          </a:p>
          <a:p>
            <a:pPr>
              <a:buFontTx/>
              <a:buChar char="-"/>
            </a:pPr>
            <a:r>
              <a:rPr lang="cs-CZ" sz="2000" dirty="0" smtClean="0"/>
              <a:t> zemědělství téměř kryje spotřebu (nížina)</a:t>
            </a:r>
          </a:p>
          <a:p>
            <a:pPr>
              <a:buFontTx/>
              <a:buChar char="-"/>
            </a:pPr>
            <a:r>
              <a:rPr lang="cs-CZ" sz="2000" dirty="0" smtClean="0"/>
              <a:t> Stockholm – „Benátky severu“ (leží mezi jezerem </a:t>
            </a:r>
            <a:r>
              <a:rPr lang="cs-CZ" sz="2000" dirty="0" err="1" smtClean="0"/>
              <a:t>Mälaren</a:t>
            </a:r>
            <a:r>
              <a:rPr lang="cs-CZ" sz="2000" dirty="0" smtClean="0"/>
              <a:t> a zálivem Baltského moře</a:t>
            </a:r>
          </a:p>
          <a:p>
            <a:pPr>
              <a:buFontTx/>
              <a:buChar char="-"/>
            </a:pPr>
            <a:r>
              <a:rPr lang="cs-CZ" sz="2000" dirty="0" smtClean="0"/>
              <a:t> přístav Göteborg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62340" y="6581001"/>
            <a:ext cx="2081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– národní parkSjöfallet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3_parl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4038"/>
            <a:ext cx="4911914" cy="3333962"/>
          </a:xfrm>
          <a:prstGeom prst="rect">
            <a:avLst/>
          </a:prstGeom>
        </p:spPr>
      </p:pic>
      <p:pic>
        <p:nvPicPr>
          <p:cNvPr id="4" name="Obrázek 3" descr="obr14_stockho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0" y="2420888"/>
            <a:ext cx="5080000" cy="3765550"/>
          </a:xfrm>
          <a:prstGeom prst="rect">
            <a:avLst/>
          </a:prstGeom>
        </p:spPr>
      </p:pic>
      <p:pic>
        <p:nvPicPr>
          <p:cNvPr id="2" name="Obrázek 1" descr="obr12_svedsky_d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83348" cy="3501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16216" y="0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typický švédský dům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7701874" y="2132856"/>
            <a:ext cx="1442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– Stockholm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860032" y="6581001"/>
            <a:ext cx="1912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–švédský parlament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5_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729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9512" y="116632"/>
            <a:ext cx="450431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Norsko</a:t>
            </a:r>
            <a:endParaRPr lang="cs-CZ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32040" y="1166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mtClean="0"/>
              <a:t> země fjordů a tisíce ostrovů</a:t>
            </a:r>
          </a:p>
          <a:p>
            <a:pPr>
              <a:buFontTx/>
              <a:buChar char="-"/>
            </a:pPr>
            <a:r>
              <a:rPr lang="cs-CZ" smtClean="0"/>
              <a:t> západní svahy Skandinávského pohoří jsou nejdeštivějším místem Evropy</a:t>
            </a:r>
          </a:p>
          <a:p>
            <a:pPr>
              <a:buFontTx/>
              <a:buChar char="-"/>
            </a:pPr>
            <a:r>
              <a:rPr lang="cs-CZ" smtClean="0"/>
              <a:t> energetický průmysl (hydroelektrárny)</a:t>
            </a:r>
          </a:p>
          <a:p>
            <a:pPr>
              <a:buFontTx/>
              <a:buChar char="-"/>
            </a:pPr>
            <a:r>
              <a:rPr lang="cs-CZ" smtClean="0"/>
              <a:t> výroba hliníku</a:t>
            </a:r>
          </a:p>
          <a:p>
            <a:pPr>
              <a:buFontTx/>
              <a:buChar char="-"/>
            </a:pPr>
            <a:r>
              <a:rPr lang="cs-CZ" smtClean="0"/>
              <a:t> rybolov (tresky, makrely)</a:t>
            </a:r>
          </a:p>
          <a:p>
            <a:pPr>
              <a:buFontTx/>
              <a:buChar char="-"/>
            </a:pPr>
            <a:r>
              <a:rPr lang="cs-CZ" smtClean="0"/>
              <a:t> námořní flotila patří k největším na světě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740352" y="6453336"/>
            <a:ext cx="1048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15 - fjord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6_norsko_ves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932040" cy="3285972"/>
          </a:xfrm>
          <a:prstGeom prst="rect">
            <a:avLst/>
          </a:prstGeom>
        </p:spPr>
      </p:pic>
      <p:pic>
        <p:nvPicPr>
          <p:cNvPr id="3" name="Obrázek 2" descr="obr17_skandinavske_p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068960"/>
            <a:ext cx="5687115" cy="3789040"/>
          </a:xfrm>
          <a:prstGeom prst="rect">
            <a:avLst/>
          </a:prstGeom>
        </p:spPr>
      </p:pic>
      <p:pic>
        <p:nvPicPr>
          <p:cNvPr id="4" name="Obrázek 3" descr="obr18_norsko_znak_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2" y="0"/>
            <a:ext cx="3995938" cy="29969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3284984"/>
            <a:ext cx="1216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16 - vesnice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7596336" y="6381328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17 – Skandinávské pohoří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596336" y="2996952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18 – znak Norska z ledu</a:t>
            </a:r>
            <a:endParaRPr lang="cs-CZ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1_d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45672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3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Island</a:t>
            </a:r>
            <a:endParaRPr lang="cs-CZ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40466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mtClean="0"/>
              <a:t> ostrov „ohně a ledu“ (hornatý, zaledněný, gejzíry, sopky)</a:t>
            </a:r>
          </a:p>
          <a:p>
            <a:pPr>
              <a:buFontTx/>
              <a:buChar char="-"/>
            </a:pPr>
            <a:r>
              <a:rPr lang="cs-CZ" smtClean="0"/>
              <a:t> ryby a rybí výrobky – 70% exportu</a:t>
            </a:r>
          </a:p>
          <a:p>
            <a:pPr>
              <a:buFontTx/>
              <a:buChar char="-"/>
            </a:pPr>
            <a:r>
              <a:rPr lang="cs-CZ" smtClean="0"/>
              <a:t> nejstarší parlament na světě - </a:t>
            </a:r>
            <a:r>
              <a:rPr lang="cs-CZ" b="1" smtClean="0"/>
              <a:t>Althing</a:t>
            </a:r>
          </a:p>
          <a:p>
            <a:pPr>
              <a:buFontTx/>
              <a:buChar char="-"/>
            </a:pPr>
            <a:r>
              <a:rPr lang="cs-CZ" smtClean="0"/>
              <a:t> neexistují železnice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6525344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21</a:t>
            </a:r>
            <a:endParaRPr lang="cs-CZ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9_Vatnajök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30125" cy="3645024"/>
          </a:xfrm>
          <a:prstGeom prst="rect">
            <a:avLst/>
          </a:prstGeom>
        </p:spPr>
      </p:pic>
      <p:pic>
        <p:nvPicPr>
          <p:cNvPr id="3" name="Obrázek 2" descr="obr20_geotermalni_elektra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1522" y="0"/>
            <a:ext cx="4822478" cy="3212976"/>
          </a:xfrm>
          <a:prstGeom prst="rect">
            <a:avLst/>
          </a:prstGeom>
        </p:spPr>
      </p:pic>
      <p:pic>
        <p:nvPicPr>
          <p:cNvPr id="4" name="Obrázek 3" descr="obr22_velky_gejz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141" y="3284984"/>
            <a:ext cx="5332860" cy="3573016"/>
          </a:xfrm>
          <a:prstGeom prst="rect">
            <a:avLst/>
          </a:prstGeom>
        </p:spPr>
      </p:pic>
      <p:pic>
        <p:nvPicPr>
          <p:cNvPr id="5" name="Obrázek 4" descr="obr23_jeskyne_grjotag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4714399" cy="31409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356992"/>
            <a:ext cx="199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rgbClr val="FFFF00"/>
                </a:solidFill>
              </a:rPr>
              <a:t>Obr. 19 – ledovec Vatnajökull</a:t>
            </a:r>
            <a:endParaRPr lang="cs-CZ" sz="120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581001"/>
            <a:ext cx="125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rgbClr val="FFFF00"/>
                </a:solidFill>
              </a:rPr>
              <a:t>Obr. 23 – jeskyně</a:t>
            </a:r>
            <a:endParaRPr lang="cs-CZ" sz="120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48078" y="6581001"/>
            <a:ext cx="21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rgbClr val="FFFF00"/>
                </a:solidFill>
              </a:rPr>
              <a:t>Obr. 22 – erupce Velkého gejzíru</a:t>
            </a:r>
            <a:endParaRPr lang="cs-CZ" sz="120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28201" y="2924944"/>
            <a:ext cx="221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rgbClr val="FFFF00"/>
                </a:solidFill>
              </a:rPr>
              <a:t>Obr. 20 – geotermální elektrárna</a:t>
            </a:r>
            <a:endParaRPr lang="cs-CZ" sz="1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4_reykjav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56043" cy="3717032"/>
          </a:xfrm>
          <a:prstGeom prst="rect">
            <a:avLst/>
          </a:prstGeom>
        </p:spPr>
      </p:pic>
      <p:pic>
        <p:nvPicPr>
          <p:cNvPr id="3" name="Obrázek 2" descr="obr25_al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1490"/>
            <a:ext cx="6300192" cy="3376510"/>
          </a:xfrm>
          <a:prstGeom prst="rect">
            <a:avLst/>
          </a:prstGeom>
        </p:spPr>
      </p:pic>
      <p:pic>
        <p:nvPicPr>
          <p:cNvPr id="4" name="Obrázek 3" descr="obr26_reykjav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421196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33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24 - Reykjavík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7812417" y="0"/>
            <a:ext cx="133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26 - Reykjavík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0" y="3501008"/>
            <a:ext cx="1196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25 - Althing</a:t>
            </a:r>
            <a:endParaRPr lang="cs-CZ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Turrku, Tempere, Faerské ostrovy, Finský záliv, Botnický záliv, Rižský záliv, Kodaň, Vatnajökull, mys Nordkinn, Lofoty, Vesterály, Norské moře, Sognefjord, Narvik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Severní Evropa</a:t>
            </a:r>
            <a:b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Dánsko, Finsko, Švédsko, Norsko, Island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Který stát Severní Evropy má nejlepší podmínky k zemědělství?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Popiš povrch severní Evropy.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Charakterizuj severoevropské řeky a jejich využití.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Jak je rozmístěno obyvatelstvo severní Evropy?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OndraPosp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http://commons.wikimedia.org/wiki/File:Near_klegod.JPG?uselang=cs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Johannes Jansson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http://commons.wikimedia.org/wiki/File:Nyhavn_i_Kopenhamn.jpg?uselang=cs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xlibber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http://commons.wikimedia.org/wiki/File:Rosenborg_Castle_%288132058622%29.jpg?uselang=cs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xlibber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http://commons.wikimedia.org/wiki/File:Christiansborg_Palace_%288132104078%29.jpg?uselang=cs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Postcard 1918, author unknown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http://commons.wikimedia.org/wiki/File:Trolde_postk%C3%A5rt_1918.jpg?uselang=cs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Islander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http://commons.wikimedia.org/wiki/File:Punkaharju_road.jpg?uselang=cs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Ari Mure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http://commons.wikimedia.org/wiki/File:Sokostin_huippu.JPG?uselang=cs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Jaro Larnos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http://commons.wikimedia.org/wiki/File:Noitatunturi.jpg?uselang=cs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User:The Emirr, User:Dolphin Jedi, User:Acdx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http://commons.wikimedia.org/wiki/File:HelsinkiMontage_NoEffects.jpg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Alexandre Buisse (Nattfodd)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http://commons.wikimedia.org/wiki/File:Suorvajaure_in_stora_sjofallet_park.jpg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Hans Jensen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http://cs.wikipedia.org/wiki/Soubor:Tallberg_house.JPG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Christian Gidlöf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http://cs.wikipedia.org/wiki/Soubor:Sveriges_riksdag_fr_vasabron.JPG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. 14 - Oke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http://cs.wikipedia.org/wiki/Soubor:GamlaStan_from_Katarinahissen_Stockholm_Swe.jpg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Hans Olav Lien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http://commons.wikimedia.org/wiki/File:1989.06.04_Smalfjord.jpg?uselang=cs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Karin Beate Nøsterud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http://commons.wikimedia.org/wiki/File:Norsk_skjaergard,_Karin_Beate_Nosterud.jpg?uselang=cs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17 - Andrew Cawa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http://commons.wikimedia.org/wiki/File:Trollstigen_viewpoint.jpg?uselang=cs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18 - Nikolaj Bock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http://commons.wikimedia.org/wiki/File:Norges_statsvapen_som_isskulptur.jpg?uselang=cs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19 - Ævar Arnfjörð Bjarmason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http://cs.wikipedia.org/wiki/Soubor:Vatnaj%C3%B6kull.jpeg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20 - Gretar Ívarsson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http://cs.wikipedia.org/wiki/Soubor:NesjavellirPowerPlant_edit2.jpg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21 - Nikolaj Bock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http://commons.wikimedia.org/wiki/File:Hus_pa_island.jpg?uselang=cs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22 - Chmee2/Valtameri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http://commons.wikimedia.org/wiki/File:Great_Geysir_%282%29.jpg?uselang=cs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23 - Chmee2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http://commons.wikimedia.org/wiki/File:Grj%C3%B3tagj%C3%A1_caves_in_summer_2009_%282%29.jpg?uselang=cs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24 - Jóhann Heiðar Árnason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http://cs.wikipedia.org/wiki/Soubor:Reykjav%C3%ADk_s%C3%A9%C3%B0_%C3%BAr_Hallgr%C3%ADmskirkju_2.JPG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25 - Tomi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http://cs.wikipedia.org/wiki/Soubor:Reykjavik_%28parlamento%29.jpg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26 - Karl Gunnarsson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http://commons.wikimedia.org/wiki/File:Austurbaejarskolinn_loftmynd.jpg?uselang=cs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Řeky Skandinávie jsou využívány především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dopravě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výrobě elektrické energie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zavlažování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 cstate="print"/>
          <a:srcRect b="40342"/>
          <a:stretch>
            <a:fillRect/>
          </a:stretch>
        </p:blipFill>
        <p:spPr>
          <a:xfrm>
            <a:off x="827584" y="836712"/>
            <a:ext cx="7442293" cy="479129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259632" y="198884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Island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rot="17908306">
            <a:off x="3578509" y="3341434"/>
            <a:ext cx="83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Norsko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rot="17715019">
            <a:off x="4383733" y="2329760"/>
            <a:ext cx="98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Švédsko 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7893805">
            <a:off x="5251040" y="2880221"/>
            <a:ext cx="77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Finsko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347864" y="4365104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Dánsko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260648"/>
            <a:ext cx="5531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Přírodní podmínky</a:t>
            </a:r>
            <a:endParaRPr lang="cs-CZ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628800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/>
              <a:t>Podnebí</a:t>
            </a:r>
          </a:p>
          <a:p>
            <a:pPr>
              <a:buFontTx/>
              <a:buChar char="-"/>
            </a:pPr>
            <a:r>
              <a:rPr lang="cs-CZ" sz="2000" smtClean="0"/>
              <a:t> chladné, na jihozápadě zmírněné Severoatlantickým oceánským proudem</a:t>
            </a:r>
          </a:p>
          <a:p>
            <a:pPr>
              <a:buFontTx/>
              <a:buChar char="-"/>
            </a:pPr>
            <a:endParaRPr lang="cs-CZ" sz="2000" smtClean="0"/>
          </a:p>
          <a:p>
            <a:r>
              <a:rPr lang="cs-CZ" sz="2800" b="1" smtClean="0"/>
              <a:t>Povrch</a:t>
            </a:r>
          </a:p>
          <a:p>
            <a:pPr>
              <a:buFontTx/>
              <a:buChar char="-"/>
            </a:pPr>
            <a:r>
              <a:rPr lang="cs-CZ" sz="2000" smtClean="0"/>
              <a:t> ovlivněn činností ledovce</a:t>
            </a:r>
          </a:p>
          <a:p>
            <a:pPr>
              <a:buFontTx/>
              <a:buChar char="-"/>
            </a:pPr>
            <a:r>
              <a:rPr lang="cs-CZ" sz="2000" smtClean="0"/>
              <a:t> Skandinávské pohoří</a:t>
            </a:r>
          </a:p>
          <a:p>
            <a:pPr>
              <a:buFontTx/>
              <a:buChar char="-"/>
            </a:pPr>
            <a:r>
              <a:rPr lang="cs-CZ" sz="2000" smtClean="0"/>
              <a:t> Dánsko nížiny</a:t>
            </a:r>
          </a:p>
          <a:p>
            <a:pPr>
              <a:buFontTx/>
              <a:buChar char="-"/>
            </a:pPr>
            <a:r>
              <a:rPr lang="cs-CZ" sz="2000" smtClean="0"/>
              <a:t> Finsko jezerní plošiny</a:t>
            </a:r>
          </a:p>
          <a:p>
            <a:pPr>
              <a:buFontTx/>
              <a:buChar char="-"/>
            </a:pPr>
            <a:r>
              <a:rPr lang="cs-CZ" sz="2000" smtClean="0"/>
              <a:t> jehličnaté lesy (tajgy)</a:t>
            </a:r>
          </a:p>
          <a:p>
            <a:endParaRPr lang="cs-CZ" sz="2000" smtClean="0"/>
          </a:p>
          <a:p>
            <a:r>
              <a:rPr lang="cs-CZ" sz="2800" b="1" smtClean="0"/>
              <a:t>Vodstvo</a:t>
            </a:r>
          </a:p>
          <a:p>
            <a:r>
              <a:rPr lang="cs-CZ" sz="2000" smtClean="0"/>
              <a:t>- krátké řeky s velkým spádem (výroba elektrické energie)</a:t>
            </a:r>
          </a:p>
          <a:p>
            <a:r>
              <a:rPr lang="cs-CZ" sz="2000" smtClean="0"/>
              <a:t>- jezera – ledovcový původ, využití v dopravě a průmyslu, Švédsko, Finsko (Saimaa)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1800" y="404664"/>
            <a:ext cx="395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Obyvatelstvo</a:t>
            </a:r>
            <a:endParaRPr lang="cs-CZ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84784"/>
            <a:ext cx="5715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/>
              <a:t> extrémně nízká hustota zalidnění – 6,5 krát nižší než u nás</a:t>
            </a:r>
          </a:p>
          <a:p>
            <a:pPr>
              <a:buFontTx/>
              <a:buChar char="-"/>
            </a:pPr>
            <a:r>
              <a:rPr lang="cs-CZ" smtClean="0"/>
              <a:t> nerovnoměrné rozmístění</a:t>
            </a:r>
          </a:p>
          <a:p>
            <a:pPr>
              <a:buFontTx/>
              <a:buChar char="-"/>
            </a:pPr>
            <a:r>
              <a:rPr lang="cs-CZ" smtClean="0"/>
              <a:t> vysoká urbanizace (80%), 1/5 obyvatel v metropolích</a:t>
            </a:r>
          </a:p>
          <a:p>
            <a:pPr>
              <a:buFontTx/>
              <a:buChar char="-"/>
            </a:pPr>
            <a:r>
              <a:rPr lang="cs-CZ" smtClean="0"/>
              <a:t> 90% obyvatel luteráni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586620" y="2967335"/>
            <a:ext cx="397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Hospodářství</a:t>
            </a:r>
            <a:endParaRPr lang="cs-CZ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4077072"/>
            <a:ext cx="56904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/>
              <a:t> ekonomicky úspěšné státy</a:t>
            </a:r>
          </a:p>
          <a:p>
            <a:pPr>
              <a:buFontTx/>
              <a:buChar char="-"/>
            </a:pPr>
            <a:r>
              <a:rPr lang="cs-CZ" smtClean="0"/>
              <a:t> těžba ropy ( Severní moře)</a:t>
            </a:r>
          </a:p>
          <a:p>
            <a:pPr>
              <a:buFontTx/>
              <a:buChar char="-"/>
            </a:pPr>
            <a:r>
              <a:rPr lang="cs-CZ" smtClean="0"/>
              <a:t> dřevozpracující a papírenský průmysl (těžba dřeva v tajze)</a:t>
            </a:r>
          </a:p>
          <a:p>
            <a:pPr>
              <a:buFontTx/>
              <a:buChar char="-"/>
            </a:pPr>
            <a:r>
              <a:rPr lang="cs-CZ" smtClean="0"/>
              <a:t> špatné podmínky pro zemědělství (kromě Dánska)</a:t>
            </a:r>
          </a:p>
          <a:p>
            <a:pPr>
              <a:buFontTx/>
              <a:buChar char="-"/>
            </a:pPr>
            <a:r>
              <a:rPr lang="cs-CZ" smtClean="0"/>
              <a:t> rybolov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dansko_kraj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774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1520" y="188640"/>
            <a:ext cx="39376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Dánsko</a:t>
            </a:r>
            <a:endParaRPr lang="cs-CZ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11960" y="33265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nachází se na Jutském poloostrově a přilehlých ostrovech</a:t>
            </a:r>
          </a:p>
          <a:p>
            <a:pPr>
              <a:buFontTx/>
              <a:buChar char="-"/>
            </a:pPr>
            <a:r>
              <a:rPr lang="cs-CZ" dirty="0" smtClean="0"/>
              <a:t> je to království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smtClean="0"/>
              <a:t>nejvyšší </a:t>
            </a:r>
            <a:r>
              <a:rPr lang="cs-CZ" dirty="0" smtClean="0"/>
              <a:t>podíl orné půdy v Evropě (téměř 70%)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6525344"/>
            <a:ext cx="159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dánská krajina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ko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52053" cy="3789040"/>
          </a:xfrm>
          <a:prstGeom prst="rect">
            <a:avLst/>
          </a:prstGeom>
        </p:spPr>
      </p:pic>
      <p:pic>
        <p:nvPicPr>
          <p:cNvPr id="3" name="Obrázek 2" descr="obr4_rosenborg_s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4994419"/>
          </a:xfrm>
          <a:prstGeom prst="rect">
            <a:avLst/>
          </a:prstGeom>
        </p:spPr>
      </p:pic>
      <p:pic>
        <p:nvPicPr>
          <p:cNvPr id="4" name="Obrázek 3" descr="obr5_christianb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1685"/>
            <a:ext cx="4355976" cy="2096314"/>
          </a:xfrm>
          <a:prstGeom prst="rect">
            <a:avLst/>
          </a:prstGeom>
        </p:spPr>
      </p:pic>
      <p:pic>
        <p:nvPicPr>
          <p:cNvPr id="5" name="Obrázek 4" descr="obr6_trol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57234"/>
            <a:ext cx="4932040" cy="31007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32040" y="0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Rosenborg Castle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4797152"/>
            <a:ext cx="2079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– Christiansborg_Palace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1588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– Kodaň, přístav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0" y="3717032"/>
            <a:ext cx="2425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Trollové v dánských kopcích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luirojar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46611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Finsko</a:t>
            </a:r>
            <a:endParaRPr lang="cs-CZ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16016" y="188640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mtClean="0"/>
              <a:t> „země tisíců jezer (30 000 – největší Saimaa)</a:t>
            </a:r>
          </a:p>
          <a:p>
            <a:pPr>
              <a:buFontTx/>
              <a:buChar char="-"/>
            </a:pPr>
            <a:r>
              <a:rPr lang="cs-CZ" smtClean="0"/>
              <a:t> rozsáhlé lesy =&gt; největší evropský vývozce dřevěných výrobků</a:t>
            </a:r>
          </a:p>
          <a:p>
            <a:pPr>
              <a:buFontTx/>
              <a:buChar char="-"/>
            </a:pPr>
            <a:r>
              <a:rPr lang="cs-CZ" smtClean="0"/>
              <a:t> strojírenství (lodě – ledoborce)</a:t>
            </a:r>
          </a:p>
          <a:p>
            <a:pPr>
              <a:buFontTx/>
              <a:buChar char="-"/>
            </a:pPr>
            <a:r>
              <a:rPr lang="cs-CZ" smtClean="0"/>
              <a:t> elektronika (Nokia)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586860" y="6581001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17832</TotalTime>
  <Words>1293</Words>
  <Application>Microsoft Office PowerPoint</Application>
  <PresentationFormat>Předvádění na obrazovce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Aspekt</vt:lpstr>
      <vt:lpstr>Prezentace aplikace PowerPoint</vt:lpstr>
      <vt:lpstr>Severní Evropa - Dánsko, Finsko, Švédsko, Norsko, Island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ucitel</cp:lastModifiedBy>
  <cp:revision>643</cp:revision>
  <dcterms:created xsi:type="dcterms:W3CDTF">2011-09-10T14:06:04Z</dcterms:created>
  <dcterms:modified xsi:type="dcterms:W3CDTF">2017-06-06T06:44:50Z</dcterms:modified>
</cp:coreProperties>
</file>