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0" r:id="rId2"/>
    <p:sldMasterId id="2147483732" r:id="rId3"/>
    <p:sldMasterId id="2147483744" r:id="rId4"/>
    <p:sldMasterId id="2147483746" r:id="rId5"/>
    <p:sldMasterId id="2147483758" r:id="rId6"/>
  </p:sldMasterIdLst>
  <p:sldIdLst>
    <p:sldId id="277" r:id="rId7"/>
    <p:sldId id="257" r:id="rId8"/>
    <p:sldId id="258" r:id="rId9"/>
    <p:sldId id="268" r:id="rId10"/>
    <p:sldId id="284" r:id="rId11"/>
    <p:sldId id="281" r:id="rId12"/>
    <p:sldId id="285" r:id="rId13"/>
    <p:sldId id="286" r:id="rId14"/>
    <p:sldId id="267" r:id="rId15"/>
    <p:sldId id="266" r:id="rId16"/>
    <p:sldId id="265" r:id="rId17"/>
    <p:sldId id="283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16.12.2012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16.12.2012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16.12.2012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16.12.2012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16.12.2012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16.12.2012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16.12.2012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16.12.2012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16.12.2012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16.12.2012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16.12.2012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16.12.2012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16.12.2012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16.12.2012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16.12.2012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16.12.2012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16.12.2012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16.12.2012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16.12.2012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16.12.2012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16.12.2012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16.12.2012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16.12.2012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white"/>
                </a:solidFill>
              </a:rPr>
              <a:pPr/>
              <a:t>16.12.2012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white"/>
                </a:solidFill>
              </a:rPr>
              <a:pPr/>
              <a:t>16.12.2012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white"/>
                </a:solidFill>
              </a:rPr>
              <a:pPr/>
              <a:t>16.12.2012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FDDC9DE-F2A4-4146-BF56-3C12E0C71A65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white"/>
                </a:solidFill>
              </a:rPr>
              <a:pPr/>
              <a:t>16.12.2012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white"/>
                </a:solidFill>
              </a:rPr>
              <a:pPr/>
              <a:t>16.12.2012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white"/>
                </a:solidFill>
              </a:rPr>
              <a:pPr/>
              <a:t>16.12.2012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white"/>
                </a:solidFill>
              </a:rPr>
              <a:pPr/>
              <a:t>16.12.2012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white"/>
                </a:solidFill>
              </a:rPr>
              <a:pPr/>
              <a:t>16.12.2012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white"/>
                </a:solidFill>
              </a:rPr>
              <a:pPr/>
              <a:t>16.12.2012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FDDC9DE-F2A4-4146-BF56-3C12E0C71A65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white"/>
                </a:solidFill>
              </a:rPr>
              <a:pPr/>
              <a:t>16.12.2012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white"/>
                </a:solidFill>
              </a:rPr>
              <a:pPr/>
              <a:t>16.12.2012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16.12.2012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16.12.2012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16.12.2012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16.12.2012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16.12.2012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16.12.2012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16.12.2012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16.12.2012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16.12.2012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16.12.2012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16.12.2012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16.12.2012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16.12.2012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16.12.2012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428604"/>
            <a:ext cx="800105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Autor: Mgr. Jana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Pavlůsková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Datum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: prosinec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2012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Ročník: 8.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oblast: Člověk a příroda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obor: Zeměpis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Tematický okruh: Zeměpis světadílů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Téma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: Přírodní oblasti Evropy – Východoevropská rovina–  </a:t>
            </a:r>
          </a:p>
          <a:p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           Ural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Anotace: Prezentace určená jako výklad k učivu o přírodních     </a:t>
            </a:r>
          </a:p>
          <a:p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               oblastech Evropy.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Materiál je doplněn množstvím fotografií, shrnutím ve  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formě otázek k opakování a odkazem na interaktivní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test k procvičení.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OTÁZKY K OPAKOVÁNÍ</a:t>
            </a:r>
            <a:endParaRPr lang="cs-CZ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637112"/>
          </a:xfrm>
        </p:spPr>
        <p:txBody>
          <a:bodyPr>
            <a:noAutofit/>
          </a:bodyPr>
          <a:lstStyle/>
          <a:p>
            <a:pPr lvl="0"/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Popiš povrch Východoevropské roviny.</a:t>
            </a:r>
          </a:p>
          <a:p>
            <a:pPr lvl="0"/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Jaké podnebí má Východoevropská rovina?</a:t>
            </a:r>
          </a:p>
          <a:p>
            <a:pPr lvl="0"/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Které vegetační pásy se vyskytují ve Východoevropské rovině?</a:t>
            </a:r>
          </a:p>
          <a:p>
            <a:pPr lvl="0"/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Na co se zaměřuje zemědělství Východoevropské roviny?</a:t>
            </a:r>
          </a:p>
          <a:p>
            <a:pPr lvl="0"/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Ze kterých částí se skládá pohoří Ural?</a:t>
            </a:r>
          </a:p>
          <a:p>
            <a:pPr lvl="0"/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Jaké podnebí převládá na Uralu?</a:t>
            </a:r>
          </a:p>
          <a:p>
            <a:pPr lvl="0"/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Co víš o uralských řekách?</a:t>
            </a:r>
          </a:p>
          <a:p>
            <a:pPr lvl="0"/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Popiš vegetaci Uralu.</a:t>
            </a:r>
          </a:p>
          <a:p>
            <a:pPr lvl="0"/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Co se v oblasti Uralu těží?</a:t>
            </a:r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2000" b="1" smtClean="0">
                <a:latin typeface="Times New Roman" pitchFamily="18" charset="0"/>
                <a:cs typeface="Times New Roman" pitchFamily="18" charset="0"/>
              </a:rPr>
              <a:t>PROCVIČTE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SE V TESTÍKU</a:t>
            </a:r>
          </a:p>
          <a:p>
            <a:r>
              <a:rPr lang="cs-CZ" sz="2000" dirty="0" smtClean="0"/>
              <a:t>http://www.</a:t>
            </a:r>
            <a:r>
              <a:rPr lang="cs-CZ" sz="2000" dirty="0" err="1" smtClean="0"/>
              <a:t>zcsol.cz</a:t>
            </a:r>
            <a:r>
              <a:rPr lang="cs-CZ" sz="2000" dirty="0" smtClean="0"/>
              <a:t>/zaklad/testy/</a:t>
            </a:r>
            <a:r>
              <a:rPr lang="cs-CZ" sz="2000" dirty="0" err="1" smtClean="0"/>
              <a:t>form.php</a:t>
            </a:r>
            <a:r>
              <a:rPr lang="cs-CZ" sz="2000" dirty="0" smtClean="0"/>
              <a:t>?&amp;</a:t>
            </a:r>
            <a:r>
              <a:rPr lang="cs-CZ" sz="2000" dirty="0" err="1" smtClean="0"/>
              <a:t>jmeno</a:t>
            </a:r>
            <a:r>
              <a:rPr lang="cs-CZ" sz="2000" dirty="0" smtClean="0"/>
              <a:t>_testu=../../zaklad/</a:t>
            </a:r>
            <a:r>
              <a:rPr lang="cs-CZ" sz="2000" dirty="0" err="1" smtClean="0"/>
              <a:t>stranky</a:t>
            </a:r>
            <a:r>
              <a:rPr lang="cs-CZ" sz="2000" dirty="0" smtClean="0"/>
              <a:t>_</a:t>
            </a:r>
            <a:r>
              <a:rPr lang="cs-CZ" sz="2000" dirty="0" err="1" smtClean="0"/>
              <a:t>predmetu</a:t>
            </a:r>
            <a:r>
              <a:rPr lang="cs-CZ" sz="2000" dirty="0" smtClean="0"/>
              <a:t>/</a:t>
            </a:r>
            <a:r>
              <a:rPr lang="cs-CZ" sz="2000" dirty="0" err="1" smtClean="0"/>
              <a:t>zadani</a:t>
            </a:r>
            <a:r>
              <a:rPr lang="cs-CZ" sz="2000" dirty="0" smtClean="0"/>
              <a:t>_testu/z7_16_</a:t>
            </a:r>
            <a:r>
              <a:rPr lang="cs-CZ" sz="2000" dirty="0" err="1" smtClean="0"/>
              <a:t>stredni</a:t>
            </a:r>
            <a:r>
              <a:rPr lang="cs-CZ" sz="2000" dirty="0" smtClean="0"/>
              <a:t>_</a:t>
            </a:r>
            <a:r>
              <a:rPr lang="cs-CZ" sz="2000" dirty="0" err="1" smtClean="0"/>
              <a:t>vychod.txt</a:t>
            </a:r>
            <a:r>
              <a:rPr lang="cs-CZ" sz="2000" dirty="0" smtClean="0"/>
              <a:t>&amp;</a:t>
            </a:r>
            <a:r>
              <a:rPr lang="cs-CZ" sz="2000" dirty="0" err="1" smtClean="0"/>
              <a:t>img</a:t>
            </a:r>
            <a:r>
              <a:rPr lang="cs-CZ" sz="2000" dirty="0" smtClean="0"/>
              <a:t>_</a:t>
            </a:r>
            <a:r>
              <a:rPr lang="cs-CZ" sz="2000" dirty="0" err="1" smtClean="0"/>
              <a:t>adr</a:t>
            </a:r>
            <a:r>
              <a:rPr lang="cs-CZ" sz="2000" dirty="0" smtClean="0"/>
              <a:t>=../</a:t>
            </a:r>
            <a:r>
              <a:rPr lang="cs-CZ" sz="2000" dirty="0" err="1" smtClean="0"/>
              <a:t>stranky</a:t>
            </a:r>
            <a:r>
              <a:rPr lang="cs-CZ" sz="2000" dirty="0" smtClean="0"/>
              <a:t>_</a:t>
            </a:r>
            <a:r>
              <a:rPr lang="cs-CZ" sz="2000" dirty="0" err="1" smtClean="0"/>
              <a:t>predmetu</a:t>
            </a:r>
            <a:r>
              <a:rPr lang="cs-CZ" sz="2000" dirty="0" smtClean="0"/>
              <a:t>/</a:t>
            </a:r>
            <a:r>
              <a:rPr lang="cs-CZ" sz="2000" dirty="0" err="1" smtClean="0"/>
              <a:t>zadani</a:t>
            </a:r>
            <a:r>
              <a:rPr lang="cs-CZ" sz="2000" dirty="0" smtClean="0"/>
              <a:t>_testu/z7_16_</a:t>
            </a:r>
            <a:r>
              <a:rPr lang="cs-CZ" sz="2000" dirty="0" err="1" smtClean="0"/>
              <a:t>stredni</a:t>
            </a:r>
            <a:r>
              <a:rPr lang="cs-CZ" sz="2000" dirty="0" smtClean="0"/>
              <a:t>_</a:t>
            </a:r>
            <a:r>
              <a:rPr lang="cs-CZ" sz="2000" dirty="0" err="1" smtClean="0"/>
              <a:t>vychod</a:t>
            </a:r>
            <a:r>
              <a:rPr lang="cs-CZ" sz="2000" dirty="0" smtClean="0"/>
              <a:t>&amp;vymazat=ano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30000"/>
                <a:satMod val="120000"/>
              </a:schemeClr>
              <a:schemeClr val="bg2">
                <a:tint val="70000"/>
                <a:satMod val="250000"/>
              </a:schemeClr>
            </a:duotone>
            <a:lum/>
          </a:blip>
          <a:srcRect/>
          <a:tile tx="0" ty="0" sx="50000" sy="5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611560" y="260648"/>
            <a:ext cx="8229600" cy="920750"/>
          </a:xfrm>
        </p:spPr>
        <p:txBody>
          <a:bodyPr/>
          <a:lstStyle/>
          <a:p>
            <a:pPr algn="l"/>
            <a:r>
              <a:rPr lang="cs-CZ" smtClean="0">
                <a:latin typeface="Times New Roman" pitchFamily="18" charset="0"/>
                <a:cs typeface="Times New Roman" pitchFamily="18" charset="0"/>
              </a:rPr>
              <a:t>POUŽITÉ ZDROJE</a:t>
            </a:r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196752"/>
            <a:ext cx="8229600" cy="525658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1 - 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Arlot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12-09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 : http://commons.wikimedia.org/wiki/File:Donets_near_shipilivka4.JPG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2 - Wolodymyr Lawrynenko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12-09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 : http://commons.wikimedia.org/wiki/File:Pines_in_Luhansk_Oblast.jpg?uselang=cs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3 - Moskalyov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12-09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 : http://commons.wikimedia.org/wiki/File:Chalky_mountains_between_Pavlovsk_and_Belogoye,_Voronezh_region.jpg?uselang=cs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4 - </a:t>
            </a:r>
            <a:r>
              <a:rPr lang="az-Cyrl-AZ" sz="1200" smtClean="0">
                <a:latin typeface="Times New Roman" pitchFamily="18" charset="0"/>
                <a:cs typeface="Times New Roman" pitchFamily="18" charset="0"/>
              </a:rPr>
              <a:t>Дар Ветер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12-09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 : http://commons.wikimedia.org/wiki/File:Valdai-1.jpg?uselang=cs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5 - ugraland [1]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12-09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 : http://commons.wikimedia.org/wiki/File:Montagnes_oural_polaire_448122912_c04205546c_o.jpg?uselang=cs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6 - citrin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12-09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 : http://commons.wikimedia.org/wiki/File:%D0%9D%D0%B0_%D0%B2%D0%B5%D1%80%D1%88%D0%B8%D0%BD%D0%B5_%D0%9F%D0%BE%D0%BB%D1%8E%D0%B4%D0%B0.jpg?uselang=cs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7 - const_st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12-09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 : http://commons.wikimedia.org/wiki/File:Seven_Brothers_west.jpg?uselang=cs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8 - Pesotsky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12-09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 : http://commons.wikimedia.org/wiki/File:View_from_the_mountains_to_the_north_Masim_%28South_Urals%29.jpg?uselang=cs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9 - Parent Géry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12-09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 : http://commons.wikimedia.org/wiki/File:Uvarovite_%28Saranovskoye_Mine,_Sarany,_Permskaya_Oblast%27,_Ural_Mountains_-_Russia%29.jpg?uselang=cs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10 - shakko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12-09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 : http://commons.wikimedia.org/wiki/File:Handstone_-_Ural_minerals_collection_%28A._Denisov-Uralsky%29.jpg?uselang=cs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11 - Rob Lavinsky / iRocks.com 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12-09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 : http://commons.wikimedia.org/wiki/File:Malachite-195440.jpg?uselang=cs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12 - Rob Lavinsky / iRocks.com 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12-09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 : http://commons.wikimedia.org/wiki/File:Andradite-23893.jpg?uselang=cs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13 - Rob Lavinsky / iRocks.com 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12-09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 : http://commons.wikimedia.org/wiki/File:Platinum-41654.jpg?uselang=cs</a:t>
            </a:r>
            <a:endParaRPr lang="es-ES" sz="12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30000"/>
                <a:satMod val="120000"/>
              </a:schemeClr>
              <a:schemeClr val="bg2">
                <a:tint val="70000"/>
                <a:satMod val="250000"/>
              </a:schemeClr>
            </a:duotone>
            <a:lum/>
          </a:blip>
          <a:srcRect/>
          <a:tile tx="0" ty="0" sx="50000" sy="5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611560" y="260648"/>
            <a:ext cx="8229600" cy="920750"/>
          </a:xfrm>
        </p:spPr>
        <p:txBody>
          <a:bodyPr/>
          <a:lstStyle/>
          <a:p>
            <a:pPr algn="l"/>
            <a:r>
              <a:rPr lang="cs-CZ" smtClean="0">
                <a:latin typeface="Times New Roman" pitchFamily="18" charset="0"/>
                <a:cs typeface="Times New Roman" pitchFamily="18" charset="0"/>
              </a:rPr>
              <a:t>POUŽITÉ ZDROJE</a:t>
            </a:r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628775"/>
            <a:ext cx="889248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14 - Rob Lavinsky / iRocks.com 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12-09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 : http://commons.wikimedia.org/wiki/File:Quartz-34654.jpg?uselang=cs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15 - Rob Lavinsky / iRocks.com 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12-09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 : http://commons.wikimedia.org/wiki/File:Beryl-md20b.jpg?uselang=cs</a:t>
            </a:r>
            <a:endParaRPr lang="es-ES" sz="12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79512" y="980728"/>
            <a:ext cx="8712968" cy="4680520"/>
          </a:xfrm>
        </p:spPr>
        <p:txBody>
          <a:bodyPr>
            <a:noAutofit/>
          </a:bodyPr>
          <a:lstStyle/>
          <a:p>
            <a:pPr algn="ctr"/>
            <a:r>
              <a:rPr lang="cs-CZ" sz="7200" smtClean="0">
                <a:solidFill>
                  <a:srgbClr val="A27B00"/>
                </a:solidFill>
                <a:latin typeface="Times New Roman" pitchFamily="18" charset="0"/>
                <a:cs typeface="Times New Roman" pitchFamily="18" charset="0"/>
              </a:rPr>
              <a:t>Přírodní oblasti Evropy </a:t>
            </a:r>
            <a:br>
              <a:rPr lang="cs-CZ" sz="7200" smtClean="0">
                <a:solidFill>
                  <a:srgbClr val="A27B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600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Východoevropská rovina </a:t>
            </a:r>
            <a:br>
              <a:rPr lang="cs-CZ" sz="600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600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br>
              <a:rPr lang="cs-CZ" sz="600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600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Ural</a:t>
            </a:r>
            <a:endParaRPr lang="cs-CZ" sz="720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476672"/>
            <a:ext cx="82809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smtClean="0">
                <a:solidFill>
                  <a:srgbClr val="F3A447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Zopakujte si:</a:t>
            </a:r>
          </a:p>
          <a:p>
            <a:endParaRPr lang="cs-CZ" sz="4800" smtClean="0">
              <a:solidFill>
                <a:srgbClr val="F3A447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cs-CZ" sz="4800" smtClean="0">
                <a:solidFill>
                  <a:srgbClr val="F3A447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Pohoří Ural je součástí hranice mezi</a:t>
            </a:r>
          </a:p>
          <a:p>
            <a:pPr marL="914400" indent="-914400">
              <a:buAutoNum type="alphaLcParenR"/>
            </a:pPr>
            <a:r>
              <a:rPr lang="cs-CZ" sz="4800" smtClean="0">
                <a:solidFill>
                  <a:srgbClr val="F3A447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Ruskem a Běloruskem</a:t>
            </a:r>
          </a:p>
          <a:p>
            <a:pPr marL="914400" indent="-914400">
              <a:buAutoNum type="alphaLcParenR"/>
            </a:pPr>
            <a:r>
              <a:rPr lang="cs-CZ" sz="4800" smtClean="0">
                <a:solidFill>
                  <a:srgbClr val="F3A447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Evropou a Asií</a:t>
            </a:r>
          </a:p>
          <a:p>
            <a:pPr marL="914400" indent="-914400">
              <a:buAutoNum type="alphaLcParenR"/>
            </a:pPr>
            <a:r>
              <a:rPr lang="cs-CZ" sz="4800" smtClean="0">
                <a:solidFill>
                  <a:srgbClr val="F3A447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východní a západní polokoulí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404664"/>
            <a:ext cx="77732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0" b="1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Východoevropská rovina</a:t>
            </a:r>
            <a:endParaRPr lang="cs-CZ" sz="3200" b="1">
              <a:solidFill>
                <a:schemeClr val="accent6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5048" y="1556792"/>
            <a:ext cx="856895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POVRCH: rovinatý</a:t>
            </a:r>
          </a:p>
          <a:p>
            <a:r>
              <a:rPr lang="cs-CZ" sz="2000" b="1" i="1" smtClean="0">
                <a:latin typeface="Times New Roman" pitchFamily="18" charset="0"/>
                <a:cs typeface="Times New Roman" pitchFamily="18" charset="0"/>
              </a:rPr>
              <a:t>Baltská nížina, Dněperská nížina, Kaspická nížina, Středoruská vrchovina, Valdajská vrchovina, Timanské vrchy, Povolžská vrchovina</a:t>
            </a:r>
            <a:endParaRPr lang="cs-CZ" sz="1600" b="1" i="1" smtClean="0">
              <a:latin typeface="Times New Roman" pitchFamily="18" charset="0"/>
              <a:cs typeface="Times New Roman" pitchFamily="18" charset="0"/>
            </a:endParaRPr>
          </a:p>
          <a:p>
            <a:endParaRPr lang="cs-CZ" b="1" i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PODNEBÍ: kontinentální, na severu subpolární pás</a:t>
            </a:r>
          </a:p>
          <a:p>
            <a:endParaRPr lang="cs-CZ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VODSTVO: východoevropský typ řek, vodnaté toky</a:t>
            </a:r>
          </a:p>
          <a:p>
            <a:r>
              <a:rPr lang="cs-CZ" sz="2000" b="1" i="1" smtClean="0">
                <a:latin typeface="Times New Roman" pitchFamily="18" charset="0"/>
                <a:cs typeface="Times New Roman" pitchFamily="18" charset="0"/>
              </a:rPr>
              <a:t>Dněpr, Volha, Severní Dvina, Pečora, Ladožské jezero, Oněžské jezero, Čudské jezero</a:t>
            </a:r>
            <a:endParaRPr lang="cs-CZ" b="1" i="1" smtClean="0">
              <a:latin typeface="Times New Roman" pitchFamily="18" charset="0"/>
              <a:cs typeface="Times New Roman" pitchFamily="18" charset="0"/>
            </a:endParaRPr>
          </a:p>
          <a:p>
            <a:endParaRPr lang="cs-CZ" b="1" i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ROSTLINSTVO: pět vegetačních pásem (tundra, tajga, listnaté a </a:t>
            </a:r>
          </a:p>
          <a:p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                             smíšené lesy, stepi, polopouště)</a:t>
            </a:r>
          </a:p>
          <a:p>
            <a:endParaRPr lang="cs-CZ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ZEMĚDĚLSTVÍ: obiloviny, brambory, cukrová řepa</a:t>
            </a:r>
          </a:p>
          <a:p>
            <a:endParaRPr lang="cs-CZ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_don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064000" cy="3048000"/>
          </a:xfrm>
          <a:prstGeom prst="rect">
            <a:avLst/>
          </a:prstGeom>
        </p:spPr>
      </p:pic>
      <p:pic>
        <p:nvPicPr>
          <p:cNvPr id="3" name="Obrázek 2" descr="obr2_luganska_obla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88640"/>
            <a:ext cx="4064000" cy="3048000"/>
          </a:xfrm>
          <a:prstGeom prst="rect">
            <a:avLst/>
          </a:prstGeom>
        </p:spPr>
      </p:pic>
      <p:pic>
        <p:nvPicPr>
          <p:cNvPr id="4" name="Obrázek 3" descr="obr3_voronezska_oblast_kridove_ho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501008"/>
            <a:ext cx="4067944" cy="3050958"/>
          </a:xfrm>
          <a:prstGeom prst="rect">
            <a:avLst/>
          </a:prstGeom>
        </p:spPr>
      </p:pic>
      <p:pic>
        <p:nvPicPr>
          <p:cNvPr id="5" name="Obrázek 4" descr="obr4_valdajske_jeze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501008"/>
            <a:ext cx="4032448" cy="302433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51520" y="3212976"/>
            <a:ext cx="1662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 – Doněcká oblast</a:t>
            </a:r>
            <a:endParaRPr lang="cs-CZ" sz="1200"/>
          </a:p>
        </p:txBody>
      </p:sp>
      <p:sp>
        <p:nvSpPr>
          <p:cNvPr id="7" name="TextovéPole 6"/>
          <p:cNvSpPr txBox="1"/>
          <p:nvPr/>
        </p:nvSpPr>
        <p:spPr>
          <a:xfrm>
            <a:off x="4788024" y="3212976"/>
            <a:ext cx="2305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2 – Luganská oblast, borovice</a:t>
            </a:r>
            <a:endParaRPr lang="cs-CZ" sz="1200"/>
          </a:p>
        </p:txBody>
      </p:sp>
      <p:sp>
        <p:nvSpPr>
          <p:cNvPr id="8" name="TextovéPole 7"/>
          <p:cNvSpPr txBox="1"/>
          <p:nvPr/>
        </p:nvSpPr>
        <p:spPr>
          <a:xfrm>
            <a:off x="251520" y="6453336"/>
            <a:ext cx="2690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3 – Voroněžská oblast, křídové hory</a:t>
            </a:r>
            <a:endParaRPr lang="cs-CZ" sz="1200"/>
          </a:p>
        </p:txBody>
      </p:sp>
      <p:sp>
        <p:nvSpPr>
          <p:cNvPr id="9" name="TextovéPole 8"/>
          <p:cNvSpPr txBox="1"/>
          <p:nvPr/>
        </p:nvSpPr>
        <p:spPr>
          <a:xfrm>
            <a:off x="4788024" y="6453336"/>
            <a:ext cx="2657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4 – Valdajské jezero, Iverský klášter</a:t>
            </a:r>
            <a:endParaRPr lang="cs-CZ"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347864" y="116632"/>
            <a:ext cx="23102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8000" b="1" cap="none" spc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itchFamily="34" charset="0"/>
              </a:rPr>
              <a:t>Ural</a:t>
            </a:r>
            <a:endParaRPr lang="cs-CZ" sz="6600" b="1" cap="none" spc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rlin Sans FB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1340768"/>
            <a:ext cx="885698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POVRCH – hornatý</a:t>
            </a:r>
          </a:p>
          <a:p>
            <a:r>
              <a:rPr lang="cs-CZ" sz="2000" b="1" i="1" smtClean="0">
                <a:latin typeface="Times New Roman" pitchFamily="18" charset="0"/>
                <a:cs typeface="Times New Roman" pitchFamily="18" charset="0"/>
              </a:rPr>
              <a:t>Polární, Severní, Střední, Jižní Ural</a:t>
            </a:r>
            <a:endParaRPr lang="cs-CZ" b="1" i="1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PODNEBÍ – kontinentální, léto chladné a krátké</a:t>
            </a:r>
          </a:p>
          <a:p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VODSTVO – východoevropský typ řek, toky s velkým spádem</a:t>
            </a:r>
          </a:p>
          <a:p>
            <a:r>
              <a:rPr lang="cs-CZ" sz="2000" b="1" i="1" smtClean="0">
                <a:latin typeface="Times New Roman" pitchFamily="18" charset="0"/>
                <a:cs typeface="Times New Roman" pitchFamily="18" charset="0"/>
              </a:rPr>
              <a:t>Ural, Emba</a:t>
            </a:r>
          </a:p>
          <a:p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ROSTLINSTVO – horská vegetace, vegetační pásy od tundry po step</a:t>
            </a:r>
          </a:p>
          <a:p>
            <a:endParaRPr lang="cs-CZ"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SUROVINOVÉ ZDROJE – průmysl (hutní, strojírenský, chemický, energetický), těžba (železná ruda, měď, chrom, zlato, zemní plyn)</a:t>
            </a:r>
          </a:p>
          <a:p>
            <a:endParaRPr lang="cs-CZ" i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5_polarni_ur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40085" cy="4005064"/>
          </a:xfrm>
          <a:prstGeom prst="rect">
            <a:avLst/>
          </a:prstGeom>
        </p:spPr>
      </p:pic>
      <p:pic>
        <p:nvPicPr>
          <p:cNvPr id="5" name="Obrázek 4" descr="obr8_jizni_ur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58970"/>
            <a:ext cx="5148064" cy="3699030"/>
          </a:xfrm>
          <a:prstGeom prst="rect">
            <a:avLst/>
          </a:prstGeom>
        </p:spPr>
      </p:pic>
      <p:pic>
        <p:nvPicPr>
          <p:cNvPr id="3" name="Obrázek 2" descr="obr6_severni_ural.jpg"/>
          <p:cNvPicPr>
            <a:picLocks noChangeAspect="1"/>
          </p:cNvPicPr>
          <p:nvPr/>
        </p:nvPicPr>
        <p:blipFill>
          <a:blip r:embed="rId4" cstate="print"/>
          <a:srcRect t="20201"/>
          <a:stretch>
            <a:fillRect/>
          </a:stretch>
        </p:blipFill>
        <p:spPr>
          <a:xfrm>
            <a:off x="4572000" y="0"/>
            <a:ext cx="4572000" cy="2736304"/>
          </a:xfrm>
          <a:prstGeom prst="rect">
            <a:avLst/>
          </a:prstGeom>
        </p:spPr>
      </p:pic>
      <p:pic>
        <p:nvPicPr>
          <p:cNvPr id="4" name="Obrázek 3" descr="obr7_stredni_ur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39544" y="2439051"/>
            <a:ext cx="4104456" cy="441894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0" y="0"/>
            <a:ext cx="1434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5 – Polární Ural</a:t>
            </a:r>
            <a:endParaRPr lang="cs-CZ" sz="1200"/>
          </a:p>
        </p:txBody>
      </p:sp>
      <p:sp>
        <p:nvSpPr>
          <p:cNvPr id="7" name="TextovéPole 6"/>
          <p:cNvSpPr txBox="1"/>
          <p:nvPr/>
        </p:nvSpPr>
        <p:spPr>
          <a:xfrm>
            <a:off x="4572000" y="0"/>
            <a:ext cx="1457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6 – Severní Ural</a:t>
            </a:r>
            <a:endParaRPr lang="cs-CZ" sz="1200"/>
          </a:p>
        </p:txBody>
      </p:sp>
      <p:sp>
        <p:nvSpPr>
          <p:cNvPr id="8" name="TextovéPole 7"/>
          <p:cNvSpPr txBox="1"/>
          <p:nvPr/>
        </p:nvSpPr>
        <p:spPr>
          <a:xfrm>
            <a:off x="0" y="3140968"/>
            <a:ext cx="1259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8 – Jižní Ural</a:t>
            </a:r>
            <a:endParaRPr lang="cs-CZ" sz="1200"/>
          </a:p>
        </p:txBody>
      </p:sp>
      <p:sp>
        <p:nvSpPr>
          <p:cNvPr id="9" name="TextovéPole 8"/>
          <p:cNvSpPr txBox="1"/>
          <p:nvPr/>
        </p:nvSpPr>
        <p:spPr>
          <a:xfrm>
            <a:off x="5796136" y="2420888"/>
            <a:ext cx="2244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7 – Střední Ural, Sedm bratří</a:t>
            </a:r>
            <a:endParaRPr lang="cs-CZ"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r9_uvarov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761656"/>
            <a:ext cx="4664925" cy="3096344"/>
          </a:xfrm>
          <a:prstGeom prst="rect">
            <a:avLst/>
          </a:prstGeom>
        </p:spPr>
      </p:pic>
      <p:pic>
        <p:nvPicPr>
          <p:cNvPr id="2" name="Obrázek 1" descr="obr10_handst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699792" cy="3970282"/>
          </a:xfrm>
          <a:prstGeom prst="rect">
            <a:avLst/>
          </a:prstGeom>
        </p:spPr>
      </p:pic>
      <p:pic>
        <p:nvPicPr>
          <p:cNvPr id="5" name="Obrázek 4" descr="obr12_andrad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0"/>
            <a:ext cx="3096344" cy="3591121"/>
          </a:xfrm>
          <a:prstGeom prst="rect">
            <a:avLst/>
          </a:prstGeom>
        </p:spPr>
      </p:pic>
      <p:pic>
        <p:nvPicPr>
          <p:cNvPr id="6" name="Obrázek 5" descr="obr13_plati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0"/>
            <a:ext cx="2435085" cy="3068960"/>
          </a:xfrm>
          <a:prstGeom prst="rect">
            <a:avLst/>
          </a:prstGeom>
        </p:spPr>
      </p:pic>
      <p:pic>
        <p:nvPicPr>
          <p:cNvPr id="8" name="Obrázek 7" descr="obr15_bery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3492765"/>
            <a:ext cx="3073582" cy="3365235"/>
          </a:xfrm>
          <a:prstGeom prst="rect">
            <a:avLst/>
          </a:prstGeom>
        </p:spPr>
      </p:pic>
      <p:pic>
        <p:nvPicPr>
          <p:cNvPr id="7" name="Obrázek 6" descr="obr14_quartz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93000" y="3140968"/>
            <a:ext cx="1651000" cy="3042920"/>
          </a:xfrm>
          <a:prstGeom prst="rect">
            <a:avLst/>
          </a:prstGeom>
        </p:spPr>
      </p:pic>
      <p:pic>
        <p:nvPicPr>
          <p:cNvPr id="4" name="Obrázek 3" descr="obr11_malachi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-747522" y="4525075"/>
            <a:ext cx="3080446" cy="1585403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2987824" y="2924944"/>
            <a:ext cx="2751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Minerály</a:t>
            </a:r>
            <a:endParaRPr lang="cs-CZ" sz="5400" b="1" cap="none" spc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0"/>
            <a:ext cx="6126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smtClean="0"/>
              <a:t>Obr. 10</a:t>
            </a:r>
            <a:endParaRPr lang="cs-CZ" sz="1100"/>
          </a:p>
        </p:txBody>
      </p:sp>
      <p:sp>
        <p:nvSpPr>
          <p:cNvPr id="11" name="TextovéPole 10"/>
          <p:cNvSpPr txBox="1"/>
          <p:nvPr/>
        </p:nvSpPr>
        <p:spPr>
          <a:xfrm>
            <a:off x="4716016" y="6596390"/>
            <a:ext cx="11192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smtClean="0"/>
              <a:t>Obr. 9 - uvarovit</a:t>
            </a:r>
            <a:endParaRPr lang="cs-CZ" sz="1100"/>
          </a:p>
        </p:txBody>
      </p:sp>
      <p:sp>
        <p:nvSpPr>
          <p:cNvPr id="12" name="TextovéPole 11"/>
          <p:cNvSpPr txBox="1"/>
          <p:nvPr/>
        </p:nvSpPr>
        <p:spPr>
          <a:xfrm>
            <a:off x="0" y="3717032"/>
            <a:ext cx="1210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smtClean="0"/>
              <a:t>Obr. 11 - malachit</a:t>
            </a:r>
            <a:endParaRPr lang="cs-CZ" sz="1100"/>
          </a:p>
        </p:txBody>
      </p:sp>
      <p:sp>
        <p:nvSpPr>
          <p:cNvPr id="13" name="TextovéPole 12"/>
          <p:cNvSpPr txBox="1"/>
          <p:nvPr/>
        </p:nvSpPr>
        <p:spPr>
          <a:xfrm>
            <a:off x="7020272" y="0"/>
            <a:ext cx="12041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smtClean="0"/>
              <a:t>Obr. 10 - andradit</a:t>
            </a:r>
            <a:endParaRPr lang="cs-CZ" sz="1100"/>
          </a:p>
        </p:txBody>
      </p:sp>
      <p:sp>
        <p:nvSpPr>
          <p:cNvPr id="14" name="TextovéPole 13"/>
          <p:cNvSpPr txBox="1"/>
          <p:nvPr/>
        </p:nvSpPr>
        <p:spPr>
          <a:xfrm>
            <a:off x="2627784" y="0"/>
            <a:ext cx="11128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smtClean="0"/>
              <a:t>Obr. 13 - platina</a:t>
            </a:r>
            <a:endParaRPr lang="cs-CZ" sz="1100"/>
          </a:p>
        </p:txBody>
      </p:sp>
      <p:sp>
        <p:nvSpPr>
          <p:cNvPr id="15" name="TextovéPole 14"/>
          <p:cNvSpPr txBox="1"/>
          <p:nvPr/>
        </p:nvSpPr>
        <p:spPr>
          <a:xfrm>
            <a:off x="6156176" y="6596390"/>
            <a:ext cx="10102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smtClean="0"/>
              <a:t>Obr. 15 - beryl</a:t>
            </a:r>
            <a:endParaRPr lang="cs-CZ" sz="1100"/>
          </a:p>
        </p:txBody>
      </p:sp>
      <p:sp>
        <p:nvSpPr>
          <p:cNvPr id="16" name="TextovéPole 15"/>
          <p:cNvSpPr txBox="1"/>
          <p:nvPr/>
        </p:nvSpPr>
        <p:spPr>
          <a:xfrm>
            <a:off x="7812360" y="6453336"/>
            <a:ext cx="10871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smtClean="0"/>
              <a:t>Obr. 14 - quartz</a:t>
            </a:r>
            <a:endParaRPr lang="cs-CZ"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26_mapa_poza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6732"/>
          </a:xfrm>
          <a:prstGeom prst="rect">
            <a:avLst/>
          </a:prstGeom>
          <a:ln>
            <a:noFill/>
          </a:ln>
          <a:effectLst/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UKAŽ NA MAPĚ</a:t>
            </a:r>
            <a:endParaRPr lang="cs-CZ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4000" smtClean="0">
                <a:latin typeface="Times New Roman" pitchFamily="18" charset="0"/>
                <a:cs typeface="Times New Roman" pitchFamily="18" charset="0"/>
              </a:rPr>
              <a:t>Baltská nížina, Dněperská nížina, Kaspická nížina, Středoruská vrchovina, Valdajská vrchovina, Timanské vrchy, </a:t>
            </a:r>
            <a:r>
              <a:rPr lang="cs-CZ" sz="4000" smtClean="0">
                <a:latin typeface="Times New Roman" pitchFamily="18" charset="0"/>
                <a:cs typeface="Times New Roman" pitchFamily="18" charset="0"/>
              </a:rPr>
              <a:t>Povolžská </a:t>
            </a:r>
            <a:r>
              <a:rPr lang="cs-CZ" sz="4000" smtClean="0">
                <a:latin typeface="Times New Roman" pitchFamily="18" charset="0"/>
                <a:cs typeface="Times New Roman" pitchFamily="18" charset="0"/>
              </a:rPr>
              <a:t>vrchovina</a:t>
            </a:r>
          </a:p>
          <a:p>
            <a:r>
              <a:rPr lang="cs-CZ" sz="4000" smtClean="0">
                <a:latin typeface="Times New Roman" pitchFamily="18" charset="0"/>
                <a:cs typeface="Times New Roman" pitchFamily="18" charset="0"/>
              </a:rPr>
              <a:t>Dněpr, Volha, Severní Dvina, Pečora, Ladožské jezero, Oněžské jezero, </a:t>
            </a:r>
            <a:r>
              <a:rPr lang="cs-CZ" sz="4000" smtClean="0">
                <a:latin typeface="Times New Roman" pitchFamily="18" charset="0"/>
                <a:cs typeface="Times New Roman" pitchFamily="18" charset="0"/>
              </a:rPr>
              <a:t>Čudské </a:t>
            </a:r>
            <a:r>
              <a:rPr lang="cs-CZ" sz="4000" smtClean="0">
                <a:latin typeface="Times New Roman" pitchFamily="18" charset="0"/>
                <a:cs typeface="Times New Roman" pitchFamily="18" charset="0"/>
              </a:rPr>
              <a:t>jezero</a:t>
            </a:r>
          </a:p>
          <a:p>
            <a:r>
              <a:rPr lang="cs-CZ" sz="4000" smtClean="0">
                <a:latin typeface="Times New Roman" pitchFamily="18" charset="0"/>
                <a:cs typeface="Times New Roman" pitchFamily="18" charset="0"/>
              </a:rPr>
              <a:t>Polární, Severní, Střední, </a:t>
            </a:r>
            <a:r>
              <a:rPr lang="cs-CZ" sz="4000" smtClean="0">
                <a:latin typeface="Times New Roman" pitchFamily="18" charset="0"/>
                <a:cs typeface="Times New Roman" pitchFamily="18" charset="0"/>
              </a:rPr>
              <a:t>Jižní </a:t>
            </a:r>
            <a:r>
              <a:rPr lang="cs-CZ" sz="4000" smtClean="0">
                <a:latin typeface="Times New Roman" pitchFamily="18" charset="0"/>
                <a:cs typeface="Times New Roman" pitchFamily="18" charset="0"/>
              </a:rPr>
              <a:t>Ural</a:t>
            </a:r>
          </a:p>
          <a:p>
            <a:r>
              <a:rPr lang="cs-CZ" sz="4000" smtClean="0">
                <a:latin typeface="Times New Roman" pitchFamily="18" charset="0"/>
                <a:cs typeface="Times New Roman" pitchFamily="18" charset="0"/>
              </a:rPr>
              <a:t>Ural, Emba</a:t>
            </a:r>
          </a:p>
          <a:p>
            <a:endParaRPr lang="cs-CZ" sz="400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400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400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400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4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Vrchol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4171</TotalTime>
  <Words>840</Words>
  <Application>Microsoft Office PowerPoint</Application>
  <PresentationFormat>Předvádění na obrazovce (4:3)</PresentationFormat>
  <Paragraphs>99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6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Motiv sady Office</vt:lpstr>
      <vt:lpstr>Vrchol</vt:lpstr>
      <vt:lpstr>1_Vrchol</vt:lpstr>
      <vt:lpstr>Aspekt</vt:lpstr>
      <vt:lpstr>Jmění</vt:lpstr>
      <vt:lpstr>1_Jmění</vt:lpstr>
      <vt:lpstr>Snímek 1</vt:lpstr>
      <vt:lpstr>Přírodní oblasti Evropy  Východoevropská rovina  –  Ural</vt:lpstr>
      <vt:lpstr>Snímek 3</vt:lpstr>
      <vt:lpstr>Snímek 4</vt:lpstr>
      <vt:lpstr>Snímek 5</vt:lpstr>
      <vt:lpstr>Snímek 6</vt:lpstr>
      <vt:lpstr>Snímek 7</vt:lpstr>
      <vt:lpstr>Snímek 8</vt:lpstr>
      <vt:lpstr>UKAŽ NA MAPĚ</vt:lpstr>
      <vt:lpstr>OTÁZKY K OPAKOVÁNÍ</vt:lpstr>
      <vt:lpstr>POUŽITÉ ZDROJE</vt:lpstr>
      <vt:lpstr>POUŽITÉ ZDROJE</vt:lpstr>
    </vt:vector>
  </TitlesOfParts>
  <Company>Windows Xp Ultimate 2008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Evropa  přírodní nej… podnebí, vodstvo</dc:title>
  <dc:creator>pavlja</dc:creator>
  <cp:lastModifiedBy>pavlja</cp:lastModifiedBy>
  <cp:revision>235</cp:revision>
  <dcterms:created xsi:type="dcterms:W3CDTF">2012-09-29T08:36:34Z</dcterms:created>
  <dcterms:modified xsi:type="dcterms:W3CDTF">2012-12-16T15:44:43Z</dcterms:modified>
</cp:coreProperties>
</file>