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handoutMasterIdLst>
    <p:handoutMasterId r:id="rId24"/>
  </p:handoutMasterIdLst>
  <p:sldIdLst>
    <p:sldId id="274" r:id="rId4"/>
    <p:sldId id="256" r:id="rId5"/>
    <p:sldId id="259" r:id="rId6"/>
    <p:sldId id="257" r:id="rId7"/>
    <p:sldId id="260" r:id="rId8"/>
    <p:sldId id="275" r:id="rId9"/>
    <p:sldId id="276" r:id="rId10"/>
    <p:sldId id="277" r:id="rId11"/>
    <p:sldId id="261" r:id="rId12"/>
    <p:sldId id="278" r:id="rId13"/>
    <p:sldId id="279" r:id="rId14"/>
    <p:sldId id="262" r:id="rId15"/>
    <p:sldId id="283" r:id="rId16"/>
    <p:sldId id="280" r:id="rId17"/>
    <p:sldId id="281" r:id="rId18"/>
    <p:sldId id="282" r:id="rId19"/>
    <p:sldId id="284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47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18.03.2022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csol.cz/index.php?s=diktaty/spust&amp;jmeno_diktatu=z7_01_Pob%F8e%9E%ED%20St%F8edozemn%EDho%20mo%F8e.tx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Hurricane_Katrina_August_28_2005_NASA.jpg" TargetMode="External"/><Relationship Id="rId13" Type="http://schemas.openxmlformats.org/officeDocument/2006/relationships/hyperlink" Target="http://commons.wikimedia.org/wiki/File:Yosemite_falls_winter_2010.JPG?uselang=cs" TargetMode="External"/><Relationship Id="rId18" Type="http://schemas.openxmlformats.org/officeDocument/2006/relationships/hyperlink" Target="http://commons.wikimedia.org/wiki/File:Niagra_Falls_at_night2.jpg?uselang=cs" TargetMode="External"/><Relationship Id="rId3" Type="http://schemas.openxmlformats.org/officeDocument/2006/relationships/hyperlink" Target="http://en.wikipedia.org/wiki/File:Great_Plains_Nebraska_USA1.jpg" TargetMode="External"/><Relationship Id="rId7" Type="http://schemas.openxmlformats.org/officeDocument/2006/relationships/hyperlink" Target="http://cs.wikipedia.org/wiki/Soubor:Hurricane_Floyd_14_sept_1999_2030Z.jpg" TargetMode="External"/><Relationship Id="rId12" Type="http://schemas.openxmlformats.org/officeDocument/2006/relationships/hyperlink" Target="http://commons.wikimedia.org/wiki/File:Californian_Condor_50_MC.jpg?uselang=cs" TargetMode="External"/><Relationship Id="rId17" Type="http://schemas.openxmlformats.org/officeDocument/2006/relationships/hyperlink" Target="http://commons.wikimedia.org/wiki/File:Walking_Tree_at_Lookout_Point_at_Grand_Canyon_of_the_Yellowstone.jpg?uselang=cs" TargetMode="External"/><Relationship Id="rId2" Type="http://schemas.openxmlformats.org/officeDocument/2006/relationships/hyperlink" Target="http://commons.wikimedia.org/wiki/File:Appalachian_Mountains_STS062-104-26.jpg" TargetMode="External"/><Relationship Id="rId16" Type="http://schemas.openxmlformats.org/officeDocument/2006/relationships/hyperlink" Target="http://www.flickr.com/photos/andertoons-cartoons/2371783610/lightbox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Bill.A2009234.1800.250m.jpg" TargetMode="External"/><Relationship Id="rId11" Type="http://schemas.openxmlformats.org/officeDocument/2006/relationships/hyperlink" Target="http://commons.wikimedia.org/wiki/File:Grand_Canyon_National_Park-Arizona1466.JPG?uselang=cs" TargetMode="External"/><Relationship Id="rId5" Type="http://schemas.openxmlformats.org/officeDocument/2006/relationships/hyperlink" Target="http://cs.wikipedia.org/wiki/Soubor:Joshua_Tree_in_Joshua_Tree_National_Park.jpg" TargetMode="External"/><Relationship Id="rId15" Type="http://schemas.openxmlformats.org/officeDocument/2006/relationships/hyperlink" Target="http://commons.wikimedia.org/wiki/File:Old_Faithful_and_crowd_YNP1.jpg?uselang=cs" TargetMode="External"/><Relationship Id="rId10" Type="http://schemas.openxmlformats.org/officeDocument/2006/relationships/hyperlink" Target="http://commons.wikimedia.org/wiki/File:1_Grandcanyon2_panoram_2010.jpg?uselang=cs" TargetMode="External"/><Relationship Id="rId4" Type="http://schemas.openxmlformats.org/officeDocument/2006/relationships/hyperlink" Target="http://cs.wikipedia.org/wiki/Soubor:Badwater_DeathValley_California.jpg" TargetMode="External"/><Relationship Id="rId9" Type="http://schemas.openxmlformats.org/officeDocument/2006/relationships/hyperlink" Target="http://commons.wikimedia.org/wiki/File:Grand_Canyon_from_helicopter.jpg?uselang=cs" TargetMode="External"/><Relationship Id="rId14" Type="http://schemas.openxmlformats.org/officeDocument/2006/relationships/hyperlink" Target="http://cs.wikipedia.org/wiki/Soubor:Yosemite_El_Capitan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leden 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Spojené státy americké, přírodní podmínky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Spojených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státech amerických. Materiál je doplněn množstvím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fotografií, shrnutím ve formě otázek k opakování a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odkazem na interaktivní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285728"/>
            <a:ext cx="7863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jihu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 srážkovém stínu hor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Sierra Nevada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dosahují absolutní teploty až 50°C,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Mohavská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poušť, Údolí smrti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atd.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571472" y="1000108"/>
            <a:ext cx="4244624" cy="3104871"/>
            <a:chOff x="571472" y="1000108"/>
            <a:chExt cx="4244624" cy="3104871"/>
          </a:xfrm>
        </p:grpSpPr>
        <p:pic>
          <p:nvPicPr>
            <p:cNvPr id="3" name="Obrázek 2" descr="obr11_udolismrti_jBadwat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10" y="1000108"/>
              <a:ext cx="4064000" cy="2707640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571472" y="3643314"/>
              <a:ext cx="42446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11 – slané jezero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Badwater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v Údolí smrti, nejsušší, </a:t>
              </a:r>
            </a:p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nejteplejší (57°C), nejníže položené místo SA (86 m pod hl. moře)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500694" y="1000108"/>
            <a:ext cx="3399585" cy="5533763"/>
            <a:chOff x="5500694" y="1000108"/>
            <a:chExt cx="3399585" cy="5533763"/>
          </a:xfrm>
        </p:grpSpPr>
        <p:pic>
          <p:nvPicPr>
            <p:cNvPr id="6" name="Obrázek 5" descr="obr12_Joshua_Tre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694" y="1000108"/>
              <a:ext cx="3370109" cy="5072099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5500694" y="6072206"/>
              <a:ext cx="33995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12 –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Joshua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Tree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vnárodním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parku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Joshua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Tree</a:t>
              </a:r>
              <a:endParaRPr lang="cs-CZ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v Kalifornii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642910" y="4357694"/>
            <a:ext cx="4071965" cy="2092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Zajímavost</a:t>
            </a:r>
          </a:p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Jméno Jozuův strom pochází od prvních mormonských kolonistů Kalifornie, kteří v polovině 19. století přecházeli 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Mohavskou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poušť. Zakřivené větve stromu jim připomínaly starozákonní příběh, v němž židovský prorok Jozue vztáhl v modlitbě ruce k nebesům. Pojmenovali tedy strom podle tohoto proroka, který podle bible vyvedl svůj lid z pouště.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1472" y="428604"/>
            <a:ext cx="807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Oblasti při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Mexickém zálivu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bývají v pozdním létě a začátkem podzimu často vystaveny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hurikánům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285720" y="1071546"/>
            <a:ext cx="3786214" cy="3991775"/>
            <a:chOff x="571472" y="1071546"/>
            <a:chExt cx="3786214" cy="3991775"/>
          </a:xfrm>
        </p:grpSpPr>
        <p:pic>
          <p:nvPicPr>
            <p:cNvPr id="4" name="Obrázek 3" descr="obr14_hurikanFloyd199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10" y="1071546"/>
              <a:ext cx="3714776" cy="3714776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571472" y="4786322"/>
              <a:ext cx="20485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13 – Hurikán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Floyd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1999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500694" y="785794"/>
            <a:ext cx="3350633" cy="4706155"/>
            <a:chOff x="5500694" y="785794"/>
            <a:chExt cx="3350633" cy="4706155"/>
          </a:xfrm>
        </p:grpSpPr>
        <p:pic>
          <p:nvPicPr>
            <p:cNvPr id="11" name="Obrázek 10" descr="obr13_hurikanBill200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694" y="785794"/>
              <a:ext cx="3297818" cy="4429132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6929454" y="5214950"/>
              <a:ext cx="19218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15 – Hurikán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Bill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2009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3143240" y="2643182"/>
            <a:ext cx="2886077" cy="4000504"/>
            <a:chOff x="3714744" y="2428868"/>
            <a:chExt cx="3171829" cy="4277527"/>
          </a:xfrm>
        </p:grpSpPr>
        <p:pic>
          <p:nvPicPr>
            <p:cNvPr id="8" name="Obrázek 7" descr="obr15_hurikanKatrina200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6182" y="2428868"/>
              <a:ext cx="3100391" cy="4000504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3714744" y="6429396"/>
              <a:ext cx="21527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14 – Hurikán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Katrina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2005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VODSTVO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357299"/>
            <a:ext cx="77867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Úmoří AO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větší část USA, veletoky jako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Mississippi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 přítokem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Missouri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(nejdelší říční soustava USA - 6212 km),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Řeka Svatého Vavřince, Rio Grande</a:t>
            </a:r>
          </a:p>
          <a:p>
            <a:endParaRPr lang="cs-CZ" sz="1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Úmoří TO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kratší toky tekoucí z Kordiller, mezi významnější patří řeky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Columbia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Colorado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cs-CZ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714348" y="2643182"/>
            <a:ext cx="2714644" cy="3848899"/>
            <a:chOff x="714348" y="2643182"/>
            <a:chExt cx="2714644" cy="3848899"/>
          </a:xfrm>
        </p:grpSpPr>
        <p:pic>
          <p:nvPicPr>
            <p:cNvPr id="8" name="Obrázek 7" descr="obr16_colorado_GrandCanyo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48" y="2643182"/>
              <a:ext cx="2714644" cy="3619525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714348" y="6215082"/>
              <a:ext cx="17022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16 – Grand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Canyon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4071934" y="3643314"/>
            <a:ext cx="4000527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Zajímavost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Kaňon, který tok řeky Colorado modeloval milióny let, je téměř 446 kilometrů dlouhý, se šířkou od 500 metrů do 29 kilometrů. Největší hloubka je okolo 1 600 metrů. Řeka Colorado a její přítoky se téměř dva milióny let zařezávají vrstvu po vrstvě sedimenty coloradské plošiny.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357166"/>
            <a:ext cx="4551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VODSTVO - Jezera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000108"/>
            <a:ext cx="7929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Ledovcového původu jsou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Hořejší jezero, Michiganské jezero,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Huronské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jezero a jezero Ontario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které tvoří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 zásobárnu sladké vody na světě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přírodní hranici mezi USA a Kanadou.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Velké solné jezero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rozprostírá v bezodtoké oblasti mezi Skalnatými horami a Pobřežním pásmem. V USA je množství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vodopádů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nesporně nejznámější jsou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Niagarské vodopády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mezi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Erijským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Ontarijským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jezerem.</a:t>
            </a:r>
            <a:b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cs-CZ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642910" y="2714620"/>
            <a:ext cx="8071744" cy="3765744"/>
            <a:chOff x="642910" y="2714620"/>
            <a:chExt cx="8071744" cy="3765744"/>
          </a:xfrm>
        </p:grpSpPr>
        <p:pic>
          <p:nvPicPr>
            <p:cNvPr id="4" name="Obrázek 3" descr="obr25_niagarafall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10" y="2714620"/>
              <a:ext cx="5929322" cy="3765744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6643702" y="6000768"/>
              <a:ext cx="2070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25 – Niagarské vodopády</a:t>
              </a:r>
            </a:p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USA a Kanada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571480"/>
            <a:ext cx="8378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NÁRODNÍ PARKY -  Grand </a:t>
            </a:r>
            <a:r>
              <a:rPr lang="cs-CZ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Canyon</a:t>
            </a:r>
            <a:endParaRPr lang="cs-CZ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21442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převážnou část tvoří Velký kaňon (Grand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Canyon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byl založen v roce 1919. Rozkládá se na celkové ploše cca 4900 km² v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Arizoně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643438" y="3000372"/>
            <a:ext cx="4286248" cy="3214686"/>
            <a:chOff x="4429124" y="3429000"/>
            <a:chExt cx="4286248" cy="3214686"/>
          </a:xfrm>
        </p:grpSpPr>
        <p:pic>
          <p:nvPicPr>
            <p:cNvPr id="7" name="Obrázek 6" descr="obr18_GrandCanyon_sopk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9124" y="3429000"/>
              <a:ext cx="4286248" cy="3214686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7929586" y="3571876"/>
              <a:ext cx="684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18 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214282" y="1928802"/>
            <a:ext cx="5500726" cy="2277264"/>
            <a:chOff x="571472" y="2000239"/>
            <a:chExt cx="5500726" cy="2277264"/>
          </a:xfrm>
        </p:grpSpPr>
        <p:pic>
          <p:nvPicPr>
            <p:cNvPr id="4" name="Obrázek 3" descr="obr17_GrandCanyon_panoram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910" y="2000239"/>
              <a:ext cx="5429288" cy="2015623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571472" y="4000504"/>
              <a:ext cx="2388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17 – Grand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Canyon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, panorama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14282" y="4643446"/>
            <a:ext cx="3119438" cy="1705759"/>
            <a:chOff x="214282" y="4429132"/>
            <a:chExt cx="3119438" cy="1705759"/>
          </a:xfrm>
        </p:grpSpPr>
        <p:pic>
          <p:nvPicPr>
            <p:cNvPr id="10" name="Obrázek 9" descr="obr19_kondo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4429132"/>
              <a:ext cx="3048000" cy="1432560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214282" y="5857892"/>
              <a:ext cx="1976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19 – kondor kalifornský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357166"/>
            <a:ext cx="6906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NÁRODNÍ PARKY - </a:t>
            </a:r>
            <a:r>
              <a:rPr lang="cs-CZ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Yosemite</a:t>
            </a:r>
            <a:endParaRPr lang="cs-CZ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071546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 roce 1984 uznán za Světové dědictví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nejvyšší vodopád v Severní Americe,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Yosemitský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vodopád (v létě suchý), 739m   - nejvyšší žulový monolit na světě zvaný </a:t>
            </a:r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cs-CZ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Capitan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1095m</a:t>
            </a:r>
            <a:endParaRPr lang="cs-CZ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642910" y="2071678"/>
            <a:ext cx="2606816" cy="4063213"/>
            <a:chOff x="642910" y="2071678"/>
            <a:chExt cx="2606816" cy="4063213"/>
          </a:xfrm>
        </p:grpSpPr>
        <p:pic>
          <p:nvPicPr>
            <p:cNvPr id="4" name="Obrázek 3" descr="obr20_yosemite_fall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48" y="2071678"/>
              <a:ext cx="2535378" cy="3815808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642910" y="5857892"/>
              <a:ext cx="2083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20 –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Yosemitský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vodopád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857620" y="2071678"/>
            <a:ext cx="4610633" cy="3348833"/>
            <a:chOff x="3857620" y="2071678"/>
            <a:chExt cx="4610633" cy="3348833"/>
          </a:xfrm>
        </p:grpSpPr>
        <p:pic>
          <p:nvPicPr>
            <p:cNvPr id="7" name="Obrázek 6" descr="obr21_el_capita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7620" y="2071678"/>
              <a:ext cx="4610633" cy="3071834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3857620" y="5143512"/>
              <a:ext cx="14570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21 – El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Capitan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7532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NÁRODNÍ PARKY - </a:t>
            </a:r>
            <a:r>
              <a:rPr lang="cs-CZ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Yellowstone</a:t>
            </a:r>
            <a:endParaRPr lang="cs-CZ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071546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první a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nejstarší národní park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světě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řada geotermálních úkazů, zejména pak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gejzír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Old Faithful</a:t>
            </a:r>
            <a:endParaRPr lang="cs-CZ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571472" y="1714488"/>
            <a:ext cx="3000396" cy="4634717"/>
            <a:chOff x="571472" y="1714488"/>
            <a:chExt cx="3000396" cy="4634717"/>
          </a:xfrm>
        </p:grpSpPr>
        <p:pic>
          <p:nvPicPr>
            <p:cNvPr id="4" name="Obrázek 3" descr="obr22_old_faitful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10" y="1714488"/>
              <a:ext cx="2928958" cy="4397107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571472" y="6072206"/>
              <a:ext cx="20501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22 – vodopád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Old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Faitful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6286512" y="1000108"/>
            <a:ext cx="2722623" cy="5420535"/>
            <a:chOff x="6286512" y="1142984"/>
            <a:chExt cx="2722623" cy="5420535"/>
          </a:xfrm>
        </p:grpSpPr>
        <p:pic>
          <p:nvPicPr>
            <p:cNvPr id="7" name="Obrázek 6" descr="obr23_meda_bed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512" y="1142984"/>
              <a:ext cx="2722623" cy="5214974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6286512" y="6286520"/>
              <a:ext cx="1551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23 – Méďa Béďa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571868" y="1714488"/>
            <a:ext cx="2729553" cy="4462193"/>
            <a:chOff x="3571868" y="1714488"/>
            <a:chExt cx="2729553" cy="4462193"/>
          </a:xfrm>
        </p:grpSpPr>
        <p:pic>
          <p:nvPicPr>
            <p:cNvPr id="10" name="Obrázek 9" descr="obr24_walking_tre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3307" y="1714488"/>
              <a:ext cx="2658114" cy="4000528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3571868" y="5715016"/>
              <a:ext cx="27146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24 – „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walking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tree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“ – živý důkaz eroze na okraji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yellowstonského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kaňonu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142852"/>
            <a:ext cx="1694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ZÁPIS</a:t>
            </a:r>
            <a:endParaRPr lang="cs-CZ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1472" y="857232"/>
            <a:ext cx="80010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b="1" dirty="0" smtClean="0">
                <a:latin typeface="Times New Roman" pitchFamily="18" charset="0"/>
                <a:cs typeface="Times New Roman" pitchFamily="18" charset="0"/>
              </a:rPr>
              <a:t>USA – Přírodní podmínky</a:t>
            </a:r>
          </a:p>
          <a:p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K území USA patří také Aljaška a Havajské ostrovy</a:t>
            </a:r>
          </a:p>
          <a:p>
            <a:r>
              <a:rPr lang="cs-CZ" sz="1700" b="1" i="1" dirty="0" smtClean="0">
                <a:latin typeface="Times New Roman" pitchFamily="18" charset="0"/>
                <a:cs typeface="Times New Roman" pitchFamily="18" charset="0"/>
              </a:rPr>
              <a:t>Povrch</a:t>
            </a:r>
          </a:p>
          <a:p>
            <a:r>
              <a:rPr lang="cs-CZ" sz="1700" i="1" dirty="0" smtClean="0">
                <a:latin typeface="Times New Roman" pitchFamily="18" charset="0"/>
                <a:cs typeface="Times New Roman" pitchFamily="18" charset="0"/>
              </a:rPr>
              <a:t>Západ – 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Kordillery (2 hlavní pásma):1. Skalnaté hory</a:t>
            </a:r>
          </a:p>
          <a:p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2. Pobřežní pásmo a Kaskádové pohoří</a:t>
            </a:r>
          </a:p>
          <a:p>
            <a:r>
              <a:rPr lang="cs-CZ" sz="1700" i="1" dirty="0" smtClean="0">
                <a:latin typeface="Times New Roman" pitchFamily="18" charset="0"/>
                <a:cs typeface="Times New Roman" pitchFamily="18" charset="0"/>
              </a:rPr>
              <a:t>Východ a jihovýchod – 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Pobřežní nížina (Mexický záliv), Apalačské pohoří</a:t>
            </a:r>
          </a:p>
          <a:p>
            <a:r>
              <a:rPr lang="cs-CZ" sz="1700" i="1" dirty="0" smtClean="0">
                <a:latin typeface="Times New Roman" pitchFamily="18" charset="0"/>
                <a:cs typeface="Times New Roman" pitchFamily="18" charset="0"/>
              </a:rPr>
              <a:t>Střed – 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Centrální nížiny, Velké planiny (prérie, polopouště) – dnes obilné lány nebo pastviny</a:t>
            </a:r>
          </a:p>
          <a:p>
            <a:r>
              <a:rPr lang="cs-CZ" sz="1700" b="1" i="1" dirty="0" smtClean="0">
                <a:latin typeface="Times New Roman" pitchFamily="18" charset="0"/>
                <a:cs typeface="Times New Roman" pitchFamily="18" charset="0"/>
              </a:rPr>
              <a:t>Podnebí</a:t>
            </a:r>
          </a:p>
          <a:p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Mírné kontinentální</a:t>
            </a:r>
          </a:p>
          <a:p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Všechny podnebné pásy – mírný (většina území), chladný (Aljaška), tropický (Havaj)</a:t>
            </a:r>
          </a:p>
          <a:p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Nejteplejší oblast – jih (srážkový stín Sierra Nevada) – až 50°C</a:t>
            </a:r>
          </a:p>
          <a:p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Mexický záliv - hurikány</a:t>
            </a:r>
          </a:p>
          <a:p>
            <a:r>
              <a:rPr lang="cs-CZ" sz="1700" b="1" i="1" dirty="0" smtClean="0">
                <a:latin typeface="Times New Roman" pitchFamily="18" charset="0"/>
                <a:cs typeface="Times New Roman" pitchFamily="18" charset="0"/>
              </a:rPr>
              <a:t>Vodstvo</a:t>
            </a:r>
          </a:p>
          <a:p>
            <a:r>
              <a:rPr lang="cs-CZ" sz="1700" i="1" dirty="0" smtClean="0">
                <a:latin typeface="Times New Roman" pitchFamily="18" charset="0"/>
                <a:cs typeface="Times New Roman" pitchFamily="18" charset="0"/>
              </a:rPr>
              <a:t>Úmoří AO – 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větší část USA – Mississippi, přítok Missouri (nejdelší vodní soustava), Řeka Svatého Vavřince, Rio Grande</a:t>
            </a:r>
          </a:p>
          <a:p>
            <a:r>
              <a:rPr lang="cs-CZ" sz="1700" i="1" dirty="0" smtClean="0">
                <a:latin typeface="Times New Roman" pitchFamily="18" charset="0"/>
                <a:cs typeface="Times New Roman" pitchFamily="18" charset="0"/>
              </a:rPr>
              <a:t>Úmoří TO – 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kratší toky - Colorado (Grand </a:t>
            </a:r>
            <a:r>
              <a:rPr lang="cs-CZ" sz="1700" dirty="0" err="1" smtClean="0">
                <a:latin typeface="Times New Roman" pitchFamily="18" charset="0"/>
                <a:cs typeface="Times New Roman" pitchFamily="18" charset="0"/>
              </a:rPr>
              <a:t>Canyon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), Columbia</a:t>
            </a:r>
          </a:p>
          <a:p>
            <a:r>
              <a:rPr lang="cs-CZ" sz="1700" i="1" dirty="0" smtClean="0">
                <a:latin typeface="Times New Roman" pitchFamily="18" charset="0"/>
                <a:cs typeface="Times New Roman" pitchFamily="18" charset="0"/>
              </a:rPr>
              <a:t>Jezera – 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Velká jezera (největší zásobárna sladké vody, hranice mezi Kanadou a USA), Velké Solné jezero (bezodtoká oblast mezi Skalnatými horami a Pobřežním pásmem)</a:t>
            </a:r>
          </a:p>
          <a:p>
            <a:r>
              <a:rPr lang="cs-CZ" sz="1700" i="1" dirty="0" smtClean="0">
                <a:latin typeface="Times New Roman" pitchFamily="18" charset="0"/>
                <a:cs typeface="Times New Roman" pitchFamily="18" charset="0"/>
              </a:rPr>
              <a:t>Vodopády – 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Niagarské vodopády mezi </a:t>
            </a:r>
            <a:r>
              <a:rPr lang="cs-CZ" sz="1700" dirty="0" err="1" smtClean="0">
                <a:latin typeface="Times New Roman" pitchFamily="18" charset="0"/>
                <a:cs typeface="Times New Roman" pitchFamily="18" charset="0"/>
              </a:rPr>
              <a:t>Erijským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 a Ontarijským jezerem</a:t>
            </a:r>
          </a:p>
          <a:p>
            <a:r>
              <a:rPr lang="cs-CZ" sz="1700" b="1" i="1" dirty="0" smtClean="0">
                <a:latin typeface="Times New Roman" pitchFamily="18" charset="0"/>
                <a:cs typeface="Times New Roman" pitchFamily="18" charset="0"/>
              </a:rPr>
              <a:t>Národní parky</a:t>
            </a:r>
          </a:p>
          <a:p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Grand </a:t>
            </a:r>
            <a:r>
              <a:rPr lang="cs-CZ" sz="1700" dirty="0" err="1" smtClean="0">
                <a:latin typeface="Times New Roman" pitchFamily="18" charset="0"/>
                <a:cs typeface="Times New Roman" pitchFamily="18" charset="0"/>
              </a:rPr>
              <a:t>Canyon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700" dirty="0" err="1" smtClean="0">
                <a:latin typeface="Times New Roman" pitchFamily="18" charset="0"/>
                <a:cs typeface="Times New Roman" pitchFamily="18" charset="0"/>
              </a:rPr>
              <a:t>Yosemite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700" dirty="0" err="1" smtClean="0">
                <a:latin typeface="Times New Roman" pitchFamily="18" charset="0"/>
                <a:cs typeface="Times New Roman" pitchFamily="18" charset="0"/>
              </a:rPr>
              <a:t>Yellowstone</a:t>
            </a:r>
            <a:endParaRPr lang="cs-CZ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Kordillery, Skalnaté hory, Kaskádové pohoří, Pobřežní pásmo, Sierra Nevada, Apalačské pohoří, Pobřežní nížina, Atlantská nížina, Mississippská nížina, Centrální nížiny, Velké planiny,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Mohavská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poušť, Údolí smrti,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Yellowstone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Yosemite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Grand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Canyon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Mississippi, Missouri, Řeka Svatého Vavřince, Rio Grande, Colorado, Columbia, Niagarské vodopády, Hořejší jezero,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Huronské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jezero, Michiganské jezero, Ontario, Velké Solné jezero</a:t>
            </a:r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hlavní horská pásma Kordiller na území USA.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povrch jižní a jihovýchodní části USA.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povrch střední části USA.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Který typ podnebí převládá v USA?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Do kterých podnebných pásů zasahuje území USA?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Ve kterých oblastech najdeme nejsušší místa a proč?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Která oblast je pravidelně ohrožována hurikány?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Do kterých úmoří patří území USA? Jmenuj některé řeky.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Velká jezera. Jakého jsou původu? Čím jsou významná?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Mezi kterými jezery jsou Niagarské vodopády?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 se jmenuje jezero se slanou vodou v bezodtoké oblasti Kordiller?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Jmenuj nejznámější národní parky USA a ukaž je na mapě.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zcsol.cz</a:t>
            </a:r>
            <a:r>
              <a:rPr lang="cs-CZ" sz="2400" dirty="0" smtClean="0">
                <a:hlinkClick r:id="rId2"/>
              </a:rPr>
              <a:t>/index.</a:t>
            </a:r>
            <a:r>
              <a:rPr lang="cs-CZ" sz="2400" dirty="0" err="1" smtClean="0">
                <a:hlinkClick r:id="rId2"/>
              </a:rPr>
              <a:t>php</a:t>
            </a:r>
            <a:r>
              <a:rPr lang="cs-CZ" sz="2400" dirty="0" smtClean="0">
                <a:hlinkClick r:id="rId2"/>
              </a:rPr>
              <a:t>?s=</a:t>
            </a:r>
            <a:r>
              <a:rPr lang="cs-CZ" sz="2400" dirty="0" err="1" smtClean="0">
                <a:hlinkClick r:id="rId2"/>
              </a:rPr>
              <a:t>diktaty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spust</a:t>
            </a:r>
            <a:r>
              <a:rPr lang="cs-CZ" sz="2400" dirty="0" smtClean="0">
                <a:hlinkClick r:id="rId2"/>
              </a:rPr>
              <a:t>&amp;</a:t>
            </a:r>
            <a:r>
              <a:rPr lang="cs-CZ" sz="2400" dirty="0" err="1" smtClean="0">
                <a:hlinkClick r:id="rId2"/>
              </a:rPr>
              <a:t>jmeno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diktatu</a:t>
            </a:r>
            <a:r>
              <a:rPr lang="cs-CZ" sz="2400" dirty="0" smtClean="0">
                <a:hlinkClick r:id="rId2"/>
              </a:rPr>
              <a:t>=z7_01_</a:t>
            </a:r>
            <a:r>
              <a:rPr lang="cs-CZ" sz="2400" dirty="0" err="1" smtClean="0">
                <a:hlinkClick r:id="rId2"/>
              </a:rPr>
              <a:t>Pob</a:t>
            </a:r>
            <a:r>
              <a:rPr lang="cs-CZ" sz="2400" dirty="0" smtClean="0">
                <a:hlinkClick r:id="rId2"/>
              </a:rPr>
              <a:t>%F8e%9E%ED%20St%F8edozemn%</a:t>
            </a:r>
            <a:r>
              <a:rPr lang="cs-CZ" sz="2400" dirty="0" err="1" smtClean="0">
                <a:hlinkClick r:id="rId2"/>
              </a:rPr>
              <a:t>EDho</a:t>
            </a:r>
            <a:r>
              <a:rPr lang="cs-CZ" sz="2400" dirty="0" smtClean="0">
                <a:hlinkClick r:id="rId2"/>
              </a:rPr>
              <a:t>%20mo%F8e.txt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142984"/>
            <a:ext cx="7158062" cy="3643338"/>
          </a:xfrm>
        </p:spPr>
        <p:txBody>
          <a:bodyPr>
            <a:noAutofit/>
          </a:bodyPr>
          <a:lstStyle/>
          <a:p>
            <a:r>
              <a:rPr lang="cs-CZ" sz="9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USA</a:t>
            </a:r>
            <a:r>
              <a:rPr lang="cs-CZ" sz="9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9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5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přírodní </a:t>
            </a:r>
            <a:r>
              <a:rPr lang="cs-CZ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podmínky</a:t>
            </a:r>
            <a:endParaRPr lang="cs-CZ" sz="9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[cit. 2011-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jako volné dílo na www: http://en.wikipedia.org/wiki/File:North_america98.svg</a:t>
            </a: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2 -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[cit. 2011-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http://commons.wikimedia.org/wiki/File:US_states_by_date_of_statehood3.gif</a:t>
            </a: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3 – Controller60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jako volné dílo na www: http://commons.wikimedia.org/wiki/File:Climate_Panorama_United_States.png?uselang=cs</a:t>
            </a: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Chrishonduras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http://commons.wikimedia.org/wiki/File:View_from_above_in_the_USA.JPG?uselang=cs</a:t>
            </a: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5 -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jako volné dílo na www: http://commons.wikimedia.org/wiki/File:Rocky_Mountains.aerial_view.no_snow.jpg?uselang=cs</a:t>
            </a: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6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Farmer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erik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http://commons.wikimedia.org/wiki/File:Flett_Glacier_with_Echo_Rock.JPG?uselang=cs</a:t>
            </a: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7 – Seattle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Skier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http://cs.wikipedia.org/wiki/Soubor:MtGaribaldi-NorthFace-TheTable.jpg</a:t>
            </a: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8 – Asybaris01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jako volné dílo na www: http://commons.wikimedia.org/wiki/File:Mount_Whitney_3D_map_version1.jpg?uselang=cs</a:t>
            </a: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9 - NASA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jako volné dílo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http://commons.wikimedia.org/wiki/File:Appalachian_Mountains_STS062-104-26.jpg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10 -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Blamfoto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http://en.wikipedia.org/wiki/File:Great_Plains_Nebraska_USA1.jpg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11 -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Jialiang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Gao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http://cs.wikipedia.org/wiki/Soubor:Badwater_DeathValley_California.jpg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12 -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Wing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Poon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http://cs.wikipedia.org/wiki/Soubor:Joshua_Tree_in_Joshua_Tree_National_Park.jpg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13 - NASA; MODIS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jako volné dílo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http://cs.wikipedia.org/wiki/Soubor:Bill.A2009234.1800.250m.jpg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14 - </a:t>
            </a:r>
            <a:r>
              <a:rPr lang="cs-CZ" sz="1400" dirty="0" smtClean="0"/>
              <a:t>NOAA / </a:t>
            </a:r>
            <a:r>
              <a:rPr lang="cs-CZ" sz="1400" dirty="0" err="1" smtClean="0"/>
              <a:t>Satellite</a:t>
            </a:r>
            <a:r>
              <a:rPr lang="cs-CZ" sz="1400" dirty="0" smtClean="0"/>
              <a:t> </a:t>
            </a:r>
            <a:r>
              <a:rPr lang="cs-CZ" sz="1400" dirty="0" err="1" smtClean="0"/>
              <a:t>and</a:t>
            </a:r>
            <a:r>
              <a:rPr lang="cs-CZ" sz="1400" dirty="0" smtClean="0"/>
              <a:t> </a:t>
            </a:r>
            <a:r>
              <a:rPr lang="cs-CZ" sz="1400" dirty="0" err="1" smtClean="0"/>
              <a:t>Information</a:t>
            </a:r>
            <a:r>
              <a:rPr lang="cs-CZ" sz="1400" dirty="0" smtClean="0"/>
              <a:t> </a:t>
            </a:r>
            <a:r>
              <a:rPr lang="cs-CZ" sz="1400" dirty="0" err="1" smtClean="0"/>
              <a:t>Service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jako volné dílo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http://cs.wikipedia.org/wiki/Soubor:Hurricane_Floyd_14_sept_1999_2030Z.jpg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15 -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Jeff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Schmaltz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MODIS Rapid Response Team, NASA/GSFC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jako volné dílo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http://cs.wikipedia.org/wiki/Soubor:Hurricane_Katrina_August_28_2005_NASA.jpg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16 -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slideshow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bob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jako volné dílo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http://commons.wikimedia.org/wiki/File:Grand_Canyon_from_helicopter.jpg?uselang=cs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17 -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chensiyuan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http://commons.wikimedia.org/wiki/File:1_Grandcanyon2_panoram_2010.jpg?uselang=cs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18 -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Poco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poco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http://commons.wikimedia.org/wiki/File:Grand_Canyon_National_Park-Arizona1466.JPG?uselang=cs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19 - Christian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Mehlführer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http://commons.wikimedia.org/wiki/File:Californian_Condor_50_MC.jpg?uselang=cs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20 -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chensiyuan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http://commons.wikimedia.org/wiki/File:Yosemite_falls_winter_2010.JPG?uselang=cs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21 -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Mike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Murphy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http://cs.wikipedia.org/wiki/Soubor:Yosemite_El_Capitan.jpg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22 -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Acroterion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http://commons.wikimedia.org/wiki/File:Old_Faithful_and_crowd_YNP1.jpg?uselang=cs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23 -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andertoons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http://www.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flickr.com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photos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andertoons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-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cartoons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/2371783610/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lightbox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/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24 -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Wing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Poon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http://commons.wikimedia.org/wiki/File:Walking_Tree_at_Lookout_Point_at_Grand_Canyon_of_the_Yellowstone.jpg?uselang=cs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25 - JR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http://commons.wikimedia.org/wiki/File:Niagra_Falls_at_night2.jpg?uselang=cs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142984"/>
            <a:ext cx="7158062" cy="642942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Objevitel Ameriky Kryštof Kolumbus byl: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Španěl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Portugalec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r2_afrika_se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785794"/>
            <a:ext cx="7429550" cy="475446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14480" y="2285992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Aljaška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714744" y="36433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USA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 rot="10800000">
            <a:off x="2214546" y="2857496"/>
            <a:ext cx="114300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rot="10800000" flipV="1">
            <a:off x="1928794" y="4000504"/>
            <a:ext cx="157163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4368808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ápadní pobřeží – Kordillery</a:t>
            </a:r>
            <a:br>
              <a:rPr lang="cs-CZ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pokrývají téměř polovinu území USA.</a:t>
            </a:r>
            <a:b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dvě hlavní horská pásma:</a:t>
            </a:r>
            <a:b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Skalnaté hory (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Rocky </a:t>
            </a:r>
            <a:r>
              <a:rPr lang="cs-CZ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Mountains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na východě - mohutnější, až 600 km široké, dosahují nejvyšších výšek na území Colorada (</a:t>
            </a:r>
            <a:r>
              <a:rPr lang="cs-CZ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Elbert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4399 m).</a:t>
            </a:r>
            <a:b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Západní pásmo Kordiller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má dvě hlavní větve:</a:t>
            </a:r>
            <a:b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Pobřežní </a:t>
            </a:r>
            <a:r>
              <a:rPr lang="cs-CZ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pásmo 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(Coast </a:t>
            </a:r>
            <a:r>
              <a:rPr lang="cs-CZ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Ranges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- od poloostrova </a:t>
            </a:r>
            <a:r>
              <a:rPr lang="cs-CZ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Olympic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severu po Los Angeles na jihu </a:t>
            </a:r>
            <a:b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Kaskádové pohoří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Cascade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a </a:t>
            </a:r>
            <a:r>
              <a:rPr lang="cs-CZ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Sierra Nevada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428596" y="357166"/>
            <a:ext cx="3643338" cy="2991643"/>
            <a:chOff x="428596" y="357166"/>
            <a:chExt cx="3643338" cy="2991643"/>
          </a:xfrm>
        </p:grpSpPr>
        <p:pic>
          <p:nvPicPr>
            <p:cNvPr id="3" name="Obrázek 2" descr="obr5_Rocky_Mountain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96" y="357166"/>
              <a:ext cx="3643338" cy="2732504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428596" y="3071810"/>
              <a:ext cx="24733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5– Rocky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Mountains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, Colorado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039284" y="357166"/>
            <a:ext cx="3635372" cy="2920205"/>
            <a:chOff x="5000628" y="428604"/>
            <a:chExt cx="3635372" cy="2920205"/>
          </a:xfrm>
        </p:grpSpPr>
        <p:pic>
          <p:nvPicPr>
            <p:cNvPr id="6" name="Obrázek 5" descr="obr4_střed_us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066" y="428604"/>
              <a:ext cx="3563934" cy="2672950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5000628" y="3071810"/>
              <a:ext cx="2593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6– Kaskádové pohoří,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Mt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Ranier</a:t>
              </a:r>
              <a:endParaRPr lang="cs-CZ" sz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28596" y="3429001"/>
            <a:ext cx="3643339" cy="2991642"/>
            <a:chOff x="428596" y="3429001"/>
            <a:chExt cx="3643339" cy="2991642"/>
          </a:xfrm>
        </p:grpSpPr>
        <p:pic>
          <p:nvPicPr>
            <p:cNvPr id="10" name="Obrázek 9" descr="obr7_pobrezni_pasmo_mt_garibaldi_vulka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597" y="3429001"/>
              <a:ext cx="3643338" cy="2732504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428596" y="6143644"/>
              <a:ext cx="2667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7 – Pobřežní pásmo,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Mt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Garibaldi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857752" y="3500438"/>
            <a:ext cx="3816904" cy="2920205"/>
            <a:chOff x="4857752" y="3357562"/>
            <a:chExt cx="3816904" cy="2920205"/>
          </a:xfrm>
        </p:grpSpPr>
        <p:pic>
          <p:nvPicPr>
            <p:cNvPr id="13" name="Obrázek 12" descr="obr8_sierra_nevada_3D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7752" y="3357562"/>
              <a:ext cx="3816904" cy="2643206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4857752" y="6000768"/>
              <a:ext cx="16012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8 – Sierra Nevada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841E-6 L 0.28143 0.280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0786 L -0.23195 0.2743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4809E-6 L 0.26979 -0.19686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-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6535E-6 L -0.21632 -0.18113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285728"/>
            <a:ext cx="8318303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</a:t>
            </a:r>
          </a:p>
          <a:p>
            <a:r>
              <a:rPr lang="cs-CZ" sz="2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Východ a jihovýchod</a:t>
            </a:r>
          </a:p>
          <a:p>
            <a:endParaRPr lang="cs-CZ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Pobřežní nížina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pobřeží Atlantiku a Mexického zálivu</a:t>
            </a:r>
          </a:p>
          <a:p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- na jihu končí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Atlantskou nížinou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Mississippskou nížinou</a:t>
            </a:r>
          </a:p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Apalačské pohoří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souběžně s východním pobřežím</a:t>
            </a:r>
          </a:p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-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systém paralelních, dlouhých, zaoblených hřbetů</a:t>
            </a:r>
            <a:endParaRPr lang="cs-CZ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714348" y="3143248"/>
            <a:ext cx="8194447" cy="3462061"/>
            <a:chOff x="714348" y="3143248"/>
            <a:chExt cx="8194447" cy="3462061"/>
          </a:xfrm>
        </p:grpSpPr>
        <p:pic>
          <p:nvPicPr>
            <p:cNvPr id="3" name="Obrázek 2" descr="obr9_apalaccske_pohori_sat.jpg"/>
            <p:cNvPicPr>
              <a:picLocks noChangeAspect="1"/>
            </p:cNvPicPr>
            <p:nvPr/>
          </p:nvPicPr>
          <p:blipFill>
            <a:blip r:embed="rId2" cstate="print"/>
            <a:srcRect t="20860" b="26518"/>
            <a:stretch>
              <a:fillRect/>
            </a:stretch>
          </p:blipFill>
          <p:spPr>
            <a:xfrm>
              <a:off x="714348" y="3143248"/>
              <a:ext cx="6429420" cy="3429024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7072330" y="6143644"/>
              <a:ext cx="18364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9 – Apalačské pohoří,</a:t>
              </a:r>
            </a:p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               satelitní snímek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285728"/>
            <a:ext cx="8858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</a:t>
            </a:r>
          </a:p>
          <a:p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Střed USA </a:t>
            </a:r>
          </a:p>
          <a:p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zaujímá rozsáhlá pánev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Centrální nížiny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(roviny), široká až 2500 km.</a:t>
            </a:r>
          </a:p>
          <a:p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Dále na západ nížiny přecházejí v suchou až polopouštní oblast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Velkých planin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prérií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(Great Plains).</a:t>
            </a:r>
            <a:endParaRPr lang="cs-CZ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285720" y="2643182"/>
            <a:ext cx="8657201" cy="3920337"/>
            <a:chOff x="285720" y="2643182"/>
            <a:chExt cx="8657201" cy="3920337"/>
          </a:xfrm>
        </p:grpSpPr>
        <p:pic>
          <p:nvPicPr>
            <p:cNvPr id="3" name="Obrázek 2" descr="obr10_velke_plane_nebrask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2643182"/>
              <a:ext cx="6350623" cy="3900482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6643702" y="6286520"/>
              <a:ext cx="2299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10 – Velké planiny, Nebraska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PODNEBÍ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143116"/>
            <a:ext cx="72152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většině území USA 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mírné kontinentální  </a:t>
            </a:r>
          </a:p>
          <a:p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klima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které se vyznačuje studenou zimou, </a:t>
            </a:r>
          </a:p>
          <a:p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horkým létem a velkým rozpětím denních </a:t>
            </a:r>
          </a:p>
          <a:p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teplot.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území USA 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zasahuje do všech podnebných </a:t>
            </a:r>
          </a:p>
          <a:p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pásů 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díky 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Aljašce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(chladný) a 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Havajským </a:t>
            </a:r>
          </a:p>
          <a:p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ostrovům 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(tropický).</a:t>
            </a:r>
            <a:endParaRPr lang="cs-CZ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28604"/>
            <a:ext cx="1428760" cy="150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9677</TotalTime>
  <Words>1665</Words>
  <Application>Microsoft Office PowerPoint</Application>
  <PresentationFormat>Předvádění na obrazovce (4:3)</PresentationFormat>
  <Paragraphs>162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Motiv sady Office</vt:lpstr>
      <vt:lpstr>Aspekt</vt:lpstr>
      <vt:lpstr>1_Aspekt</vt:lpstr>
      <vt:lpstr>Prezentace aplikace PowerPoint</vt:lpstr>
      <vt:lpstr>USA přírodní podmínky</vt:lpstr>
      <vt:lpstr>Zopakujte si:</vt:lpstr>
      <vt:lpstr>Prezentace aplikace PowerPoint</vt:lpstr>
      <vt:lpstr>POVRCH  Západní pobřeží – Kordillery - pokrývají téměř polovinu území USA. -  dvě hlavní horská pásma:  Skalnaté hory (Rocky Mountains) na východě - mohutnější, až 600 km široké, dosahují nejvyšších výšek na území Colorada (Mt. Elbert 4399 m).  Západní pásmo Kordiller má dvě hlavní větve: 1. Pobřežní pásmo (Coast Ranges) - od poloostrova Olympic na severu po Los Angeles na jihu  2. Kaskádové pohoří (Cascade Range) a Sierra Nevada.   </vt:lpstr>
      <vt:lpstr>Prezentace aplikace PowerPoint</vt:lpstr>
      <vt:lpstr>Prezentace aplikace PowerPoint</vt:lpstr>
      <vt:lpstr>Prezentace aplikace PowerPoint</vt:lpstr>
      <vt:lpstr>PODNEBÍ</vt:lpstr>
      <vt:lpstr>Prezentace aplikace PowerPoint</vt:lpstr>
      <vt:lpstr>Prezentace aplikace PowerPoint</vt:lpstr>
      <vt:lpstr>VODSTVO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uzivatel</cp:lastModifiedBy>
  <cp:revision>306</cp:revision>
  <dcterms:created xsi:type="dcterms:W3CDTF">2011-09-10T14:06:04Z</dcterms:created>
  <dcterms:modified xsi:type="dcterms:W3CDTF">2022-03-18T10:38:41Z</dcterms:modified>
</cp:coreProperties>
</file>