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74" r:id="rId3"/>
    <p:sldId id="256" r:id="rId4"/>
    <p:sldId id="259" r:id="rId5"/>
    <p:sldId id="284" r:id="rId6"/>
    <p:sldId id="286" r:id="rId7"/>
    <p:sldId id="285" r:id="rId8"/>
    <p:sldId id="287" r:id="rId9"/>
    <p:sldId id="288" r:id="rId10"/>
    <p:sldId id="289" r:id="rId11"/>
    <p:sldId id="290" r:id="rId12"/>
    <p:sldId id="291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00"/>
    <a:srgbClr val="990099"/>
    <a:srgbClr val="FF00FF"/>
    <a:srgbClr val="FFFFCC"/>
    <a:srgbClr val="CC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676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01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2.4.2014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index.php?s=diktaty/spust&amp;jmeno_diktatu=z7_01_Pob%F8e%9E%ED%20St%F8edozemn%EDho%20mo%F8e.tx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únor 2013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Amerika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– obyvatelstvo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o obyvatelstvu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amerického kontinentu.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1_kardinal_savino_venezu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3"/>
            <a:ext cx="4219019" cy="5904656"/>
          </a:xfrm>
          <a:prstGeom prst="rect">
            <a:avLst/>
          </a:prstGeom>
        </p:spPr>
      </p:pic>
      <p:pic>
        <p:nvPicPr>
          <p:cNvPr id="3" name="Obrázek 2" descr="obr12_sam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6633"/>
            <a:ext cx="4302791" cy="3065738"/>
          </a:xfrm>
          <a:prstGeom prst="rect">
            <a:avLst/>
          </a:prstGeom>
        </p:spPr>
      </p:pic>
      <p:pic>
        <p:nvPicPr>
          <p:cNvPr id="4" name="Obrázek 3" descr="obr13_bapristi_severni_karol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429000"/>
            <a:ext cx="4315544" cy="323126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9512" y="6021288"/>
            <a:ext cx="3198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11 – kardinál Jorge Urosa Savino, Venezuela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6012160" y="6581001"/>
            <a:ext cx="2933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13 – baptistický kostel, Severní Karolina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7092280" y="3140968"/>
            <a:ext cx="1911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12 – šamani, Argentina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71800" y="0"/>
            <a:ext cx="37128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3800" b="1" cap="none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Sídla</a:t>
            </a:r>
            <a:endParaRPr lang="cs-CZ" sz="5400" b="1" cap="none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63688" y="2420888"/>
            <a:ext cx="569688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většina obyvatel ve městech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30 měst s více než 1 000 000 obyvatel</a:t>
            </a:r>
          </a:p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Severní Amerika: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San Diego, Montréal, New York</a:t>
            </a:r>
          </a:p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Jižní Amerika: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Bogota, Lima, Santiago, Rio de Janeiro</a:t>
            </a:r>
          </a:p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smtClean="0">
                <a:latin typeface="Times New Roman" pitchFamily="18" charset="0"/>
                <a:cs typeface="Times New Roman" pitchFamily="18" charset="0"/>
              </a:rPr>
              <a:t>Střední Amerika: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Ciudad de Mexico, LaHabana, Santo Domingo</a:t>
            </a:r>
          </a:p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Najdi uvedená města na mapě Ameriky. Jakou značku mají?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San Diego, Montréal, New York, Bogota, Lima, Santiago, Rio de Janeiro, Ciudad de Mexico, LaHabana, Santo Domingo</a:t>
            </a:r>
          </a:p>
          <a:p>
            <a:endParaRPr lang="cs-CZ" sz="400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4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Stručně popiš fáze osídlení Ameriky.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Kde je původ jenotlivých lidských ras v Americe?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Jak se nazývají míšenci základních lidských ras?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Která náboženství v Americe najdeme? Pokus se je charakterizovat.</a:t>
            </a: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zcsol.cz</a:t>
            </a:r>
            <a:r>
              <a:rPr lang="cs-CZ" sz="2400" dirty="0" smtClean="0">
                <a:hlinkClick r:id="rId2"/>
              </a:rPr>
              <a:t>/index.</a:t>
            </a:r>
            <a:r>
              <a:rPr lang="cs-CZ" sz="2400" dirty="0" err="1" smtClean="0">
                <a:hlinkClick r:id="rId2"/>
              </a:rPr>
              <a:t>php</a:t>
            </a:r>
            <a:r>
              <a:rPr lang="cs-CZ" sz="2400" dirty="0" smtClean="0">
                <a:hlinkClick r:id="rId2"/>
              </a:rPr>
              <a:t>?s=</a:t>
            </a:r>
            <a:r>
              <a:rPr lang="cs-CZ" sz="2400" dirty="0" err="1" smtClean="0">
                <a:hlinkClick r:id="rId2"/>
              </a:rPr>
              <a:t>diktaty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spust</a:t>
            </a:r>
            <a:r>
              <a:rPr lang="cs-CZ" sz="2400" dirty="0" smtClean="0">
                <a:hlinkClick r:id="rId2"/>
              </a:rPr>
              <a:t>&amp;</a:t>
            </a:r>
            <a:r>
              <a:rPr lang="cs-CZ" sz="2400" dirty="0" err="1" smtClean="0">
                <a:hlinkClick r:id="rId2"/>
              </a:rPr>
              <a:t>jmeno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diktatu</a:t>
            </a:r>
            <a:r>
              <a:rPr lang="cs-CZ" sz="2400" dirty="0" smtClean="0">
                <a:hlinkClick r:id="rId2"/>
              </a:rPr>
              <a:t>=z7_01_</a:t>
            </a:r>
            <a:r>
              <a:rPr lang="cs-CZ" sz="2400" dirty="0" err="1" smtClean="0">
                <a:hlinkClick r:id="rId2"/>
              </a:rPr>
              <a:t>Pob</a:t>
            </a:r>
            <a:r>
              <a:rPr lang="cs-CZ" sz="2400" dirty="0" smtClean="0">
                <a:hlinkClick r:id="rId2"/>
              </a:rPr>
              <a:t>%F8e%9E%ED%20St%F8edozemn%</a:t>
            </a:r>
            <a:r>
              <a:rPr lang="cs-CZ" sz="2400" dirty="0" err="1" smtClean="0">
                <a:hlinkClick r:id="rId2"/>
              </a:rPr>
              <a:t>EDho</a:t>
            </a:r>
            <a:r>
              <a:rPr lang="cs-CZ" sz="2400" dirty="0" smtClean="0">
                <a:hlinkClick r:id="rId2"/>
              </a:rPr>
              <a:t>%20mo%F8e.txt</a:t>
            </a: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–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Monro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S. Orr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http://commons.wikimedia.org/wiki/File:Leif_Ericson_on_the_shore_of_Vinland.gif?uselang=cs</a:t>
            </a:r>
          </a:p>
          <a:p>
            <a:pPr>
              <a:buNone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Obr. 2 - Pavel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http://commons.wikimedia.org/wiki/File:Chichen_Itza_%286448389891%29.jpg?uselang=cs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3-Fabricio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Guzmán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http://commons.wikimedia.org/wiki/File:Machupicchu_intihuatana.JPG?uselang=cs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Wolfgang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Sauber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http://commons.wikimedia.org/wiki/File:Murales_Rivera_-_Indianer_vor_Tenochtitlan.jpg?uselang=cs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Google Art Project: Home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pic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http://commons.wikimedia.org/wiki/File:Peru_-_Inca_Princess_-_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Google_Art_Project.jpg?uselang=cs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SemanticsDavid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commons.wikimedia.org/wiki/File:L%27Anse_aux_Meadows.jpg?uselang=cs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QuartierLatin1968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commons.wikimedia.org/wiki/File:Carlb-ansemeadows-vinland-02.jpg?uselang=cs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8 - Pete Souza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http://commons.wikimedia.org/wiki/File:Official_portrait_of_Barack_Obama.jpg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9 - Ivan Hernández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http://commons.wikimedia.org/wiki/File:Lila_Downs.jpg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10 - Agência Brasil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http://commons.wikimedia.org/wiki/File:HugoChavez1824.jpeg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11 - Guillermo Ramos Flamerich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http://commons.wikimedia.org/wiki/File:Jorge_Urosa_Savino.jpg?uselang=cs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12 - Carlos Brandt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http://commons.wikimedia.org/wiki/File:Mapuche_Machis.jpg?uselang=cs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13 Linuxerist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http://commons.wikimedia.org/wiki/File:Pisgah.jpg</a:t>
            </a:r>
            <a:endParaRPr lang="es-ES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Obyvatelstvo </a:t>
            </a: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Ameriky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 břehů Ameriky poprvé přistál:</a:t>
            </a:r>
            <a:endParaRPr lang="cs-CZ" sz="2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Kryštof Kolombus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Amerigo Vespucci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James Cook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1282" y="548680"/>
            <a:ext cx="8669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66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osídlení ameriky</a:t>
            </a:r>
            <a:endParaRPr lang="cs-CZ" sz="54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7" y="1772816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Doba ledová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(před 30 000 let) – první obyvatelé přes zamrzlý Beringův průliv</a:t>
            </a:r>
          </a:p>
          <a:p>
            <a:pPr>
              <a:buFont typeface="Symbol"/>
              <a:buChar char="Þ"/>
            </a:pPr>
            <a:r>
              <a:rPr lang="cs-CZ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 sever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000" u="sng" dirty="0" err="1" smtClean="0">
                <a:latin typeface="Times New Roman" pitchFamily="18" charset="0"/>
                <a:cs typeface="Times New Roman" pitchFamily="18" charset="0"/>
              </a:rPr>
              <a:t>Inuité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(„Eskymáci“), jih – Indiánské kmeny (</a:t>
            </a:r>
            <a:r>
              <a:rPr lang="cs-CZ" sz="2000" u="sng" dirty="0" smtClean="0">
                <a:latin typeface="Times New Roman" pitchFamily="18" charset="0"/>
                <a:cs typeface="Times New Roman" pitchFamily="18" charset="0"/>
              </a:rPr>
              <a:t>Aztékové, Mayové, Inkové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Kolem r. 1000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000" u="sng" dirty="0" smtClean="0">
                <a:latin typeface="Times New Roman" pitchFamily="18" charset="0"/>
                <a:cs typeface="Times New Roman" pitchFamily="18" charset="0"/>
              </a:rPr>
              <a:t>Vikingové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(z Islandu přes Grónsko), založili osady, ale později se vrátili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1492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 u="sng" dirty="0" smtClean="0">
                <a:latin typeface="Times New Roman" pitchFamily="18" charset="0"/>
                <a:cs typeface="Times New Roman" pitchFamily="18" charset="0"/>
              </a:rPr>
              <a:t>Kryštof Kolumbus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(hledal novou cestu do Indie)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Další kolonizace Ameriky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 u="sng" dirty="0" smtClean="0">
                <a:latin typeface="Times New Roman" pitchFamily="18" charset="0"/>
                <a:cs typeface="Times New Roman" pitchFamily="18" charset="0"/>
              </a:rPr>
              <a:t>Španělé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(Střední a Jižní Amerika, dobyli říši Inků), </a:t>
            </a:r>
            <a:r>
              <a:rPr lang="cs-CZ" sz="2000" u="sng" dirty="0" smtClean="0">
                <a:latin typeface="Times New Roman" pitchFamily="18" charset="0"/>
                <a:cs typeface="Times New Roman" pitchFamily="18" charset="0"/>
              </a:rPr>
              <a:t>Portugalci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(dnešní Brazílie), </a:t>
            </a:r>
            <a:r>
              <a:rPr lang="cs-CZ" sz="2000" u="sng" dirty="0" smtClean="0">
                <a:latin typeface="Times New Roman" pitchFamily="18" charset="0"/>
                <a:cs typeface="Times New Roman" pitchFamily="18" charset="0"/>
              </a:rPr>
              <a:t>Francouzi a Britové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(Severní Amerika)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_pyramida_chitzen_it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148064" cy="3436333"/>
          </a:xfrm>
          <a:prstGeom prst="rect">
            <a:avLst/>
          </a:prstGeom>
        </p:spPr>
      </p:pic>
      <p:pic>
        <p:nvPicPr>
          <p:cNvPr id="3" name="Obrázek 2" descr="obr3_machu_picch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0"/>
            <a:ext cx="4572000" cy="3429000"/>
          </a:xfrm>
          <a:prstGeom prst="rect">
            <a:avLst/>
          </a:prstGeom>
        </p:spPr>
      </p:pic>
      <p:pic>
        <p:nvPicPr>
          <p:cNvPr id="4" name="Obrázek 3" descr="obr4_tenochtitl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429000"/>
            <a:ext cx="4572000" cy="3429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2185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2 – pyramida v Chichen Itza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0" y="3429000"/>
            <a:ext cx="2264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4 – Aztékové v Tenochtitlanu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6655177" y="0"/>
            <a:ext cx="2488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3 – Machu Picchu, chrám Slunce</a:t>
            </a:r>
            <a:endParaRPr lang="cs-CZ" sz="120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564903"/>
            <a:ext cx="4571999" cy="429309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788024" y="2564903"/>
            <a:ext cx="1667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5 – incká princezna</a:t>
            </a:r>
            <a:endParaRPr lang="cs-CZ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viking_Erics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267200" cy="5715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9512" y="6093296"/>
            <a:ext cx="3933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cs typeface="Times New Roman" pitchFamily="18" charset="0"/>
              </a:rPr>
              <a:t>Obr. 1 – Viking Ericson na nově objeveném New Foundlandu</a:t>
            </a:r>
            <a:endParaRPr lang="cs-CZ" sz="1200"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98718"/>
            <a:ext cx="4355976" cy="32669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0"/>
            <a:ext cx="4320480" cy="324036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425368" y="3345576"/>
            <a:ext cx="1684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6 – vikingské obydlí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6635" y="3190156"/>
            <a:ext cx="2088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7 – vikingské obydlí uvnitř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V 17. století se do Ameriky začali dovážet otroci z Afriky na těžkou práci v průmyslu a zemědělství. 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Do Ameriky se tak dostaly všechny rasy obyvatelstva a dochází k jejich míšení.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2348880"/>
            <a:ext cx="2454518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žlutá (mongoloidní) rasa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indiáni, Inuité</a:t>
            </a:r>
          </a:p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72200" y="2132856"/>
            <a:ext cx="223651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bílá (europoidní) rasa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evropští kolonizátoři</a:t>
            </a:r>
          </a:p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79912" y="5301208"/>
            <a:ext cx="2210862" cy="923330"/>
          </a:xfrm>
          <a:prstGeom prst="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černá (negroidní) rasa</a:t>
            </a:r>
          </a:p>
          <a:p>
            <a:pPr>
              <a:buFontTx/>
              <a:buChar char="-"/>
            </a:pPr>
            <a:r>
              <a:rPr lang="cs-CZ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otroci z Afriky</a:t>
            </a:r>
          </a:p>
          <a:p>
            <a:endParaRPr lang="cs-CZ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1115616" y="3933056"/>
            <a:ext cx="2088232" cy="165618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ZAMBO</a:t>
            </a:r>
            <a:endParaRPr lang="cs-CZ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3563888" y="1268760"/>
            <a:ext cx="2160240" cy="158417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MESTIC</a:t>
            </a:r>
            <a:endParaRPr lang="cs-CZ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6156176" y="3501008"/>
            <a:ext cx="2088232" cy="165618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MULAT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Přímá spojovací šipka 17"/>
          <p:cNvCxnSpPr>
            <a:stCxn id="3" idx="0"/>
          </p:cNvCxnSpPr>
          <p:nvPr/>
        </p:nvCxnSpPr>
        <p:spPr>
          <a:xfrm flipV="1">
            <a:off x="1694803" y="1772816"/>
            <a:ext cx="1941093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4" idx="0"/>
          </p:cNvCxnSpPr>
          <p:nvPr/>
        </p:nvCxnSpPr>
        <p:spPr>
          <a:xfrm flipH="1" flipV="1">
            <a:off x="5724128" y="1916832"/>
            <a:ext cx="1766327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>
            <a:off x="7740352" y="3068960"/>
            <a:ext cx="14401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6012160" y="5157192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>
            <a:stCxn id="5" idx="1"/>
            <a:endCxn id="6" idx="5"/>
          </p:cNvCxnSpPr>
          <p:nvPr/>
        </p:nvCxnSpPr>
        <p:spPr>
          <a:xfrm flipH="1" flipV="1">
            <a:off x="2898033" y="5346698"/>
            <a:ext cx="881879" cy="416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endCxn id="6" idx="1"/>
          </p:cNvCxnSpPr>
          <p:nvPr/>
        </p:nvCxnSpPr>
        <p:spPr>
          <a:xfrm>
            <a:off x="971600" y="3284984"/>
            <a:ext cx="449831" cy="8906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9_mestic_lila_dow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8640"/>
            <a:ext cx="3867894" cy="5157192"/>
          </a:xfrm>
          <a:prstGeom prst="rect">
            <a:avLst/>
          </a:prstGeom>
        </p:spPr>
      </p:pic>
      <p:pic>
        <p:nvPicPr>
          <p:cNvPr id="4" name="Obrázek 3" descr="obr10_zambo_mestic_hugo_chavez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996952"/>
            <a:ext cx="5688632" cy="3733165"/>
          </a:xfrm>
          <a:prstGeom prst="rect">
            <a:avLst/>
          </a:prstGeom>
        </p:spPr>
      </p:pic>
      <p:pic>
        <p:nvPicPr>
          <p:cNvPr id="2" name="Obrázek 1" descr="obr8_mulat_ob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88640"/>
            <a:ext cx="3096344" cy="42152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9512" y="4437112"/>
            <a:ext cx="1610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8 – Barack Obama</a:t>
            </a:r>
          </a:p>
          <a:p>
            <a:r>
              <a:rPr lang="cs-CZ" sz="1200" smtClean="0"/>
              <a:t>               je mulat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7524329" y="5877272"/>
            <a:ext cx="161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/>
              <a:t>Obr. 10 – Hugo Chavez  </a:t>
            </a:r>
          </a:p>
          <a:p>
            <a:r>
              <a:rPr lang="cs-CZ" sz="1200" smtClean="0"/>
              <a:t>                 je napůl </a:t>
            </a:r>
          </a:p>
          <a:p>
            <a:r>
              <a:rPr lang="cs-CZ" sz="1200" smtClean="0"/>
              <a:t>                 zambo a </a:t>
            </a:r>
          </a:p>
          <a:p>
            <a:r>
              <a:rPr lang="cs-CZ" sz="1200" smtClean="0"/>
              <a:t>                 napůl mestic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18864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smtClean="0"/>
              <a:t>Obr. 9 – mexická zpěvačka</a:t>
            </a:r>
          </a:p>
          <a:p>
            <a:r>
              <a:rPr lang="cs-CZ" sz="1200" smtClean="0"/>
              <a:t>               Lila Downs - mestic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332656"/>
            <a:ext cx="54030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8000" b="1" cap="none" spc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Náboženství</a:t>
            </a:r>
            <a:endParaRPr lang="cs-CZ" sz="5400" b="1" cap="none" spc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2060848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smtClean="0">
                <a:latin typeface="Times New Roman" pitchFamily="18" charset="0"/>
                <a:cs typeface="Times New Roman" pitchFamily="18" charset="0"/>
              </a:rPr>
              <a:t>Původní obyvatelstvo: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přírodní (animistická) náboženství – uctívání duchů a přírody (stromů, hor, …), živlů (voda, vítr, …)</a:t>
            </a:r>
          </a:p>
          <a:p>
            <a:pPr>
              <a:buFontTx/>
              <a:buChar char="-"/>
            </a:pPr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i="1" smtClean="0">
                <a:latin typeface="Times New Roman" pitchFamily="18" charset="0"/>
                <a:cs typeface="Times New Roman" pitchFamily="18" charset="0"/>
              </a:rPr>
              <a:t>Bílá rasa:</a:t>
            </a:r>
          </a:p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křesťanství (SA – protestanti, JA – katolíci)</a:t>
            </a:r>
          </a:p>
          <a:p>
            <a:pPr>
              <a:buFontTx/>
              <a:buChar char="-"/>
            </a:pPr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i="1" smtClean="0">
                <a:latin typeface="Times New Roman" pitchFamily="18" charset="0"/>
                <a:cs typeface="Times New Roman" pitchFamily="18" charset="0"/>
              </a:rPr>
              <a:t>20. století:</a:t>
            </a:r>
          </a:p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- cestování =&gt; ostatní světová náboženství (islám, buddhismus, ..)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11635</TotalTime>
  <Words>839</Words>
  <Application>Microsoft Office PowerPoint</Application>
  <PresentationFormat>Předvádění na obrazovce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sady Office</vt:lpstr>
      <vt:lpstr>Aspekt</vt:lpstr>
      <vt:lpstr>Prezentace aplikace PowerPoint</vt:lpstr>
      <vt:lpstr>Obyvatelstvo Ameriky</vt:lpstr>
      <vt:lpstr>Zopakujte si: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uzivatel</cp:lastModifiedBy>
  <cp:revision>504</cp:revision>
  <dcterms:created xsi:type="dcterms:W3CDTF">2011-09-10T14:06:04Z</dcterms:created>
  <dcterms:modified xsi:type="dcterms:W3CDTF">2014-04-02T10:28:01Z</dcterms:modified>
</cp:coreProperties>
</file>