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handoutMasterIdLst>
    <p:handoutMasterId r:id="rId26"/>
  </p:handoutMasterIdLst>
  <p:sldIdLst>
    <p:sldId id="274" r:id="rId3"/>
    <p:sldId id="256" r:id="rId4"/>
    <p:sldId id="259" r:id="rId5"/>
    <p:sldId id="275" r:id="rId6"/>
    <p:sldId id="276" r:id="rId7"/>
    <p:sldId id="277" r:id="rId8"/>
    <p:sldId id="281" r:id="rId9"/>
    <p:sldId id="282" r:id="rId10"/>
    <p:sldId id="283" r:id="rId11"/>
    <p:sldId id="284" r:id="rId12"/>
    <p:sldId id="285" r:id="rId13"/>
    <p:sldId id="279" r:id="rId14"/>
    <p:sldId id="280" r:id="rId15"/>
    <p:sldId id="286" r:id="rId16"/>
    <p:sldId id="289" r:id="rId17"/>
    <p:sldId id="290" r:id="rId18"/>
    <p:sldId id="287" r:id="rId19"/>
    <p:sldId id="288" r:id="rId20"/>
    <p:sldId id="291" r:id="rId21"/>
    <p:sldId id="270" r:id="rId22"/>
    <p:sldId id="271" r:id="rId23"/>
    <p:sldId id="272"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00FF"/>
    <a:srgbClr val="99FF66"/>
    <a:srgbClr val="CCCC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12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C5B4D-D328-4681-B0DC-5C164F03A64A}" type="datetimeFigureOut">
              <a:rPr lang="cs-CZ" smtClean="0"/>
              <a:pPr/>
              <a:t>26. 4. 2018</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F4DE6A-C619-4276-8794-72F0860DAF3B}" type="slidenum">
              <a:rPr lang="cs-CZ" smtClean="0"/>
              <a:pPr/>
              <a:t>‹#›</a:t>
            </a:fld>
            <a:endParaRPr lang="cs-CZ"/>
          </a:p>
        </p:txBody>
      </p:sp>
    </p:spTree>
    <p:extLst>
      <p:ext uri="{BB962C8B-B14F-4D97-AF65-F5344CB8AC3E}">
        <p14:creationId xmlns:p14="http://schemas.microsoft.com/office/powerpoint/2010/main" val="35883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5485E5-2ACF-4AAD-9354-F7CF9E63EB0A}" type="datetimeFigureOut">
              <a:rPr lang="cs-CZ" smtClean="0"/>
              <a:pPr/>
              <a:t>26. 4. 2018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27F93A-CC6F-41E8-826A-03338B187F9A}" type="slidenum">
              <a:rPr lang="cs-CZ" smtClean="0"/>
              <a:pPr/>
              <a:t>‹#›</a:t>
            </a:fld>
            <a:endParaRPr lang="cs-CZ"/>
          </a:p>
        </p:txBody>
      </p:sp>
    </p:spTree>
    <p:extLst>
      <p:ext uri="{BB962C8B-B14F-4D97-AF65-F5344CB8AC3E}">
        <p14:creationId xmlns:p14="http://schemas.microsoft.com/office/powerpoint/2010/main" val="120284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Zaoblený obdélní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Nadpis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cs-CZ" smtClean="0"/>
              <a:t>Klepnutím lze upravit styl předlohy nadpisů.</a:t>
            </a:r>
            <a:endParaRPr kumimoji="0" lang="en-US"/>
          </a:p>
        </p:txBody>
      </p:sp>
      <p:sp>
        <p:nvSpPr>
          <p:cNvPr id="20" name="Podnadpis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19" name="Zástupný symbol pro datum 18"/>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11" name="Zástupný symbol pro číslo snímku 10"/>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502920" y="530352"/>
            <a:ext cx="8183880" cy="4187952"/>
          </a:xfrm>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Zaoblený obdélní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Zaoblený obdélní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nchor="b"/>
          <a:lstStyle>
            <a:lvl1pPr>
              <a:defRPr b="1"/>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s jedním zakulaceným roh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3FDDC9DE-F2A4-4146-BF56-3C12E0C71A65}" type="slidenum">
              <a:rPr lang="cs-CZ" smtClean="0"/>
              <a:pPr/>
              <a:t>‹#›</a:t>
            </a:fld>
            <a:endParaRPr lang="cs-CZ"/>
          </a:p>
        </p:txBody>
      </p:sp>
      <p:sp>
        <p:nvSpPr>
          <p:cNvPr id="3" name="Zástupný symbol pro obrázek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cs-CZ" smtClean="0"/>
              <a:t>Klepnutím na ikonu přidáte obrázek.</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02920" y="530352"/>
            <a:ext cx="8183880" cy="4187952"/>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533404"/>
            <a:ext cx="1981200" cy="5257799"/>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533400" y="533402"/>
            <a:ext cx="5943600" cy="5257801"/>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3FDDC9DE-F2A4-4146-BF56-3C12E0C71A6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62B7974-C0A7-406A-A524-E82E198FFE10}" type="datetimeFigureOut">
              <a:rPr lang="cs-CZ" smtClean="0"/>
              <a:pPr/>
              <a:t>26. 4. 2018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FDDC9DE-F2A4-4146-BF56-3C12E0C71A6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B7974-C0A7-406A-A524-E82E198FFE10}" type="datetimeFigureOut">
              <a:rPr lang="cs-CZ" smtClean="0"/>
              <a:pPr/>
              <a:t>26. 4. 2018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DC9DE-F2A4-4146-BF56-3C12E0C71A6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Zaoblený obdélní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Zástupný symbol pro nadpis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cs-CZ" smtClean="0"/>
              <a:t>Klepnutím lze upravit styl předlohy nadpisů.</a:t>
            </a:r>
            <a:endParaRPr kumimoji="0" lang="en-US"/>
          </a:p>
        </p:txBody>
      </p:sp>
      <p:sp>
        <p:nvSpPr>
          <p:cNvPr id="4" name="Zástupný symbol pro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5" name="Zástupný symbol pro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62B7974-C0A7-406A-A524-E82E198FFE10}" type="datetimeFigureOut">
              <a:rPr lang="cs-CZ" smtClean="0"/>
              <a:pPr/>
              <a:t>26. 4. 2018</a:t>
            </a:fld>
            <a:endParaRPr lang="cs-CZ"/>
          </a:p>
        </p:txBody>
      </p:sp>
      <p:sp>
        <p:nvSpPr>
          <p:cNvPr id="18" name="Zástupný symbol pro zápatí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cs-CZ"/>
          </a:p>
        </p:txBody>
      </p:sp>
      <p:sp>
        <p:nvSpPr>
          <p:cNvPr id="5" name="Zástupný symbol pro číslo snímk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FDDC9DE-F2A4-4146-BF56-3C12E0C71A6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00034" y="428604"/>
            <a:ext cx="8001056" cy="4801314"/>
          </a:xfrm>
          <a:prstGeom prst="rect">
            <a:avLst/>
          </a:prstGeom>
          <a:noFill/>
        </p:spPr>
        <p:txBody>
          <a:bodyPr wrap="square" rtlCol="0">
            <a:spAutoFit/>
          </a:bodyPr>
          <a:lstStyle/>
          <a:p>
            <a:r>
              <a:rPr lang="cs-CZ" sz="2400" dirty="0" smtClean="0">
                <a:latin typeface="Times New Roman" pitchFamily="18" charset="0"/>
                <a:cs typeface="Times New Roman" pitchFamily="18" charset="0"/>
              </a:rPr>
              <a:t>Autor: Mgr. Jana </a:t>
            </a:r>
            <a:r>
              <a:rPr lang="cs-CZ" sz="2400" dirty="0" err="1" smtClean="0">
                <a:latin typeface="Times New Roman" pitchFamily="18" charset="0"/>
                <a:cs typeface="Times New Roman" pitchFamily="18" charset="0"/>
              </a:rPr>
              <a:t>Pavlůsková</a:t>
            </a:r>
            <a:endParaRPr lang="cs-CZ" sz="2400" dirty="0" smtClean="0">
              <a:latin typeface="Times New Roman" pitchFamily="18" charset="0"/>
              <a:cs typeface="Times New Roman" pitchFamily="18" charset="0"/>
            </a:endParaRPr>
          </a:p>
          <a:p>
            <a:r>
              <a:rPr lang="cs-CZ" sz="2400" dirty="0" smtClean="0">
                <a:latin typeface="Times New Roman" pitchFamily="18" charset="0"/>
                <a:cs typeface="Times New Roman" pitchFamily="18" charset="0"/>
              </a:rPr>
              <a:t>Datum</a:t>
            </a:r>
            <a:r>
              <a:rPr lang="cs-CZ" sz="2400" smtClean="0">
                <a:latin typeface="Times New Roman" pitchFamily="18" charset="0"/>
                <a:cs typeface="Times New Roman" pitchFamily="18" charset="0"/>
              </a:rPr>
              <a:t>: březen 2013</a:t>
            </a:r>
            <a:endParaRPr lang="cs-CZ" sz="2400" dirty="0" smtClean="0">
              <a:latin typeface="Times New Roman" pitchFamily="18" charset="0"/>
              <a:cs typeface="Times New Roman" pitchFamily="18" charset="0"/>
            </a:endParaRPr>
          </a:p>
          <a:p>
            <a:r>
              <a:rPr lang="cs-CZ" sz="2400" dirty="0" smtClean="0">
                <a:latin typeface="Times New Roman" pitchFamily="18" charset="0"/>
                <a:cs typeface="Times New Roman" pitchFamily="18" charset="0"/>
              </a:rPr>
              <a:t>Ročník</a:t>
            </a:r>
            <a:r>
              <a:rPr lang="cs-CZ" sz="2400" smtClean="0">
                <a:latin typeface="Times New Roman" pitchFamily="18" charset="0"/>
                <a:cs typeface="Times New Roman" pitchFamily="18" charset="0"/>
              </a:rPr>
              <a:t>: 8.</a:t>
            </a:r>
            <a:endParaRPr lang="cs-CZ" sz="2400" dirty="0" smtClean="0">
              <a:latin typeface="Times New Roman" pitchFamily="18" charset="0"/>
              <a:cs typeface="Times New Roman" pitchFamily="18" charset="0"/>
            </a:endParaRPr>
          </a:p>
          <a:p>
            <a:r>
              <a:rPr lang="cs-CZ" sz="2400" dirty="0" smtClean="0">
                <a:latin typeface="Times New Roman" pitchFamily="18" charset="0"/>
                <a:cs typeface="Times New Roman" pitchFamily="18" charset="0"/>
              </a:rPr>
              <a:t>Vzdělávací oblast: Člověk a příroda</a:t>
            </a:r>
          </a:p>
          <a:p>
            <a:r>
              <a:rPr lang="cs-CZ" sz="2400" dirty="0" smtClean="0">
                <a:latin typeface="Times New Roman" pitchFamily="18" charset="0"/>
                <a:cs typeface="Times New Roman" pitchFamily="18" charset="0"/>
              </a:rPr>
              <a:t>Vzdělávací obor: Zeměpis</a:t>
            </a:r>
          </a:p>
          <a:p>
            <a:r>
              <a:rPr lang="cs-CZ" sz="2400" dirty="0" smtClean="0">
                <a:latin typeface="Times New Roman" pitchFamily="18" charset="0"/>
                <a:cs typeface="Times New Roman" pitchFamily="18" charset="0"/>
              </a:rPr>
              <a:t>Tematický okruh: Zeměpis světadílů</a:t>
            </a:r>
          </a:p>
          <a:p>
            <a:r>
              <a:rPr lang="cs-CZ" sz="2400" dirty="0" smtClean="0">
                <a:latin typeface="Times New Roman" pitchFamily="18" charset="0"/>
                <a:cs typeface="Times New Roman" pitchFamily="18" charset="0"/>
              </a:rPr>
              <a:t>Téma</a:t>
            </a:r>
            <a:r>
              <a:rPr lang="cs-CZ" sz="2400" smtClean="0">
                <a:latin typeface="Times New Roman" pitchFamily="18" charset="0"/>
                <a:cs typeface="Times New Roman" pitchFamily="18" charset="0"/>
              </a:rPr>
              <a:t>: Střední Evropa – Polsko, Rakousko, Švýcarsko</a:t>
            </a:r>
            <a:endParaRPr lang="cs-CZ" sz="2400" dirty="0" smtClean="0">
              <a:latin typeface="Times New Roman" pitchFamily="18" charset="0"/>
              <a:cs typeface="Times New Roman" pitchFamily="18" charset="0"/>
            </a:endParaRPr>
          </a:p>
          <a:p>
            <a:r>
              <a:rPr lang="cs-CZ" sz="2400" dirty="0" smtClean="0">
                <a:latin typeface="Times New Roman" pitchFamily="18" charset="0"/>
                <a:cs typeface="Times New Roman" pitchFamily="18" charset="0"/>
              </a:rPr>
              <a:t>Anotace: Prezentace určená jako výklad k učivu </a:t>
            </a:r>
            <a:r>
              <a:rPr lang="cs-CZ" sz="2400" smtClean="0">
                <a:latin typeface="Times New Roman" pitchFamily="18" charset="0"/>
                <a:cs typeface="Times New Roman" pitchFamily="18" charset="0"/>
              </a:rPr>
              <a:t>o státech  </a:t>
            </a:r>
          </a:p>
          <a:p>
            <a:r>
              <a:rPr lang="cs-CZ" sz="2400" smtClean="0">
                <a:latin typeface="Times New Roman" pitchFamily="18" charset="0"/>
                <a:cs typeface="Times New Roman" pitchFamily="18" charset="0"/>
              </a:rPr>
              <a:t>               střední Evropy. </a:t>
            </a:r>
            <a:endParaRPr lang="cs-CZ" sz="2400" dirty="0" smtClean="0">
              <a:latin typeface="Times New Roman" pitchFamily="18" charset="0"/>
              <a:cs typeface="Times New Roman" pitchFamily="18" charset="0"/>
            </a:endParaRPr>
          </a:p>
          <a:p>
            <a:r>
              <a:rPr lang="cs-CZ" sz="2400" dirty="0" smtClean="0">
                <a:latin typeface="Times New Roman" pitchFamily="18" charset="0"/>
                <a:cs typeface="Times New Roman" pitchFamily="18" charset="0"/>
              </a:rPr>
              <a:t>               Materiál je doplněn množstvím fotografií, shrnutím ve   </a:t>
            </a:r>
          </a:p>
          <a:p>
            <a:r>
              <a:rPr lang="cs-CZ" sz="2400" dirty="0" smtClean="0">
                <a:latin typeface="Times New Roman" pitchFamily="18" charset="0"/>
                <a:cs typeface="Times New Roman" pitchFamily="18" charset="0"/>
              </a:rPr>
              <a:t>               formě otázek k opakování a odkazem na interaktivní </a:t>
            </a:r>
          </a:p>
          <a:p>
            <a:r>
              <a:rPr lang="cs-CZ" sz="2400" dirty="0" smtClean="0">
                <a:latin typeface="Times New Roman" pitchFamily="18" charset="0"/>
                <a:cs typeface="Times New Roman" pitchFamily="18" charset="0"/>
              </a:rPr>
              <a:t>               test k procvičení.</a:t>
            </a:r>
          </a:p>
          <a:p>
            <a:endParaRPr lang="cs-CZ"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obr6_varsava.jpg"/>
          <p:cNvPicPr>
            <a:picLocks noChangeAspect="1"/>
          </p:cNvPicPr>
          <p:nvPr/>
        </p:nvPicPr>
        <p:blipFill>
          <a:blip r:embed="rId2" cstate="print"/>
          <a:stretch>
            <a:fillRect/>
          </a:stretch>
        </p:blipFill>
        <p:spPr>
          <a:xfrm>
            <a:off x="0" y="291465"/>
            <a:ext cx="9144000" cy="6275070"/>
          </a:xfrm>
          <a:prstGeom prst="rect">
            <a:avLst/>
          </a:prstGeom>
        </p:spPr>
      </p:pic>
      <p:sp>
        <p:nvSpPr>
          <p:cNvPr id="3" name="Obdélník 2"/>
          <p:cNvSpPr/>
          <p:nvPr/>
        </p:nvSpPr>
        <p:spPr>
          <a:xfrm>
            <a:off x="285720" y="500042"/>
            <a:ext cx="2445606" cy="923330"/>
          </a:xfrm>
          <a:prstGeom prst="rect">
            <a:avLst/>
          </a:prstGeom>
          <a:noFill/>
        </p:spPr>
        <p:txBody>
          <a:bodyPr wrap="none" lIns="91440" tIns="45720" rIns="91440" bIns="45720">
            <a:spAutoFit/>
          </a:bodyPr>
          <a:lstStyle/>
          <a:p>
            <a:pPr algn="ctr"/>
            <a:r>
              <a:rPr lang="cs-CZ"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Varšava</a:t>
            </a:r>
            <a:endParaRPr lang="cs-CZ"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ovéPole 3"/>
          <p:cNvSpPr txBox="1"/>
          <p:nvPr/>
        </p:nvSpPr>
        <p:spPr>
          <a:xfrm>
            <a:off x="7995352" y="6581001"/>
            <a:ext cx="1148648" cy="276999"/>
          </a:xfrm>
          <a:prstGeom prst="rect">
            <a:avLst/>
          </a:prstGeom>
          <a:noFill/>
        </p:spPr>
        <p:txBody>
          <a:bodyPr wrap="none" rtlCol="0">
            <a:spAutoFit/>
          </a:bodyPr>
          <a:lstStyle/>
          <a:p>
            <a:r>
              <a:rPr lang="cs-CZ" sz="1200" dirty="0" smtClean="0"/>
              <a:t>Obr. 6 - Varšava</a:t>
            </a:r>
            <a:endParaRPr lang="cs-CZ"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obr7_censtochova.jpg"/>
          <p:cNvPicPr>
            <a:picLocks noChangeAspect="1"/>
          </p:cNvPicPr>
          <p:nvPr/>
        </p:nvPicPr>
        <p:blipFill>
          <a:blip r:embed="rId2" cstate="print"/>
          <a:stretch>
            <a:fillRect/>
          </a:stretch>
        </p:blipFill>
        <p:spPr>
          <a:xfrm>
            <a:off x="857224" y="703282"/>
            <a:ext cx="7286676" cy="5346599"/>
          </a:xfrm>
          <a:prstGeom prst="rect">
            <a:avLst/>
          </a:prstGeom>
        </p:spPr>
      </p:pic>
      <p:sp>
        <p:nvSpPr>
          <p:cNvPr id="3" name="Obdélník 2"/>
          <p:cNvSpPr/>
          <p:nvPr/>
        </p:nvSpPr>
        <p:spPr>
          <a:xfrm>
            <a:off x="1000100" y="785794"/>
            <a:ext cx="383528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Čenstochová</a:t>
            </a:r>
            <a:endParaRPr lang="cs-CZ" sz="5400" b="1" cap="none" spc="0" dirty="0">
              <a:ln/>
              <a:solidFill>
                <a:schemeClr val="accent3"/>
              </a:solidFill>
              <a:effectLst/>
            </a:endParaRPr>
          </a:p>
        </p:txBody>
      </p:sp>
      <p:sp>
        <p:nvSpPr>
          <p:cNvPr id="4" name="TextovéPole 3"/>
          <p:cNvSpPr txBox="1"/>
          <p:nvPr/>
        </p:nvSpPr>
        <p:spPr>
          <a:xfrm>
            <a:off x="6643702" y="6000768"/>
            <a:ext cx="1471108" cy="276999"/>
          </a:xfrm>
          <a:prstGeom prst="rect">
            <a:avLst/>
          </a:prstGeom>
          <a:noFill/>
        </p:spPr>
        <p:txBody>
          <a:bodyPr wrap="none" rtlCol="0">
            <a:spAutoFit/>
          </a:bodyPr>
          <a:lstStyle/>
          <a:p>
            <a:r>
              <a:rPr lang="cs-CZ" sz="1200" dirty="0" smtClean="0"/>
              <a:t>Obr. 7 - Čenstochová</a:t>
            </a:r>
            <a:endParaRPr lang="cs-CZ"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3556" y="332656"/>
            <a:ext cx="4255910"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8000" b="1" smtClean="0">
                <a:ln w="24500" cmpd="dbl">
                  <a:solidFill>
                    <a:srgbClr val="FF0000"/>
                  </a:solidFill>
                  <a:prstDash val="solid"/>
                  <a:miter lim="800000"/>
                </a:ln>
                <a:solidFill>
                  <a:schemeClr val="accent3">
                    <a:lumMod val="75000"/>
                  </a:schemeClr>
                </a:solidFill>
                <a:effectLst>
                  <a:outerShdw blurRad="38100" dist="38100" dir="7020000" algn="tl">
                    <a:srgbClr val="000000">
                      <a:alpha val="35000"/>
                    </a:srgbClr>
                  </a:outerShdw>
                </a:effectLst>
              </a:rPr>
              <a:t>Rakousko</a:t>
            </a:r>
            <a:endParaRPr lang="cs-CZ" sz="5400" b="1" cap="none" spc="0">
              <a:ln w="24500" cmpd="dbl">
                <a:solidFill>
                  <a:srgbClr val="FF0000"/>
                </a:solidFill>
                <a:prstDash val="solid"/>
                <a:miter lim="800000"/>
              </a:ln>
              <a:solidFill>
                <a:schemeClr val="accent3">
                  <a:lumMod val="75000"/>
                </a:schemeClr>
              </a:solidFill>
              <a:effectLst/>
            </a:endParaRPr>
          </a:p>
        </p:txBody>
      </p:sp>
      <p:pic>
        <p:nvPicPr>
          <p:cNvPr id="4" name="Obrázek 3" descr="obr3_Mapa_Maďarska.PNG"/>
          <p:cNvPicPr>
            <a:picLocks noChangeAspect="1"/>
          </p:cNvPicPr>
          <p:nvPr/>
        </p:nvPicPr>
        <p:blipFill>
          <a:blip r:embed="rId2" cstate="print"/>
          <a:stretch>
            <a:fillRect/>
          </a:stretch>
        </p:blipFill>
        <p:spPr>
          <a:xfrm>
            <a:off x="635825" y="2060848"/>
            <a:ext cx="7906427" cy="427935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3556" y="332656"/>
            <a:ext cx="4255910"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8000" b="1" smtClean="0">
                <a:ln w="24500" cmpd="dbl">
                  <a:solidFill>
                    <a:srgbClr val="FF0000"/>
                  </a:solidFill>
                  <a:prstDash val="solid"/>
                  <a:miter lim="800000"/>
                </a:ln>
                <a:solidFill>
                  <a:schemeClr val="accent3">
                    <a:lumMod val="75000"/>
                  </a:schemeClr>
                </a:solidFill>
                <a:effectLst>
                  <a:outerShdw blurRad="38100" dist="38100" dir="7020000" algn="tl">
                    <a:srgbClr val="000000">
                      <a:alpha val="35000"/>
                    </a:srgbClr>
                  </a:outerShdw>
                </a:effectLst>
              </a:rPr>
              <a:t>Rakousko</a:t>
            </a:r>
            <a:endParaRPr lang="cs-CZ" sz="5400" b="1" cap="none" spc="0">
              <a:ln w="24500" cmpd="dbl">
                <a:solidFill>
                  <a:srgbClr val="FF0000"/>
                </a:solidFill>
                <a:prstDash val="solid"/>
                <a:miter lim="800000"/>
              </a:ln>
              <a:solidFill>
                <a:schemeClr val="accent3">
                  <a:lumMod val="75000"/>
                </a:schemeClr>
              </a:solidFill>
              <a:effectLst/>
            </a:endParaRPr>
          </a:p>
        </p:txBody>
      </p:sp>
      <p:sp>
        <p:nvSpPr>
          <p:cNvPr id="6" name="TextovéPole 5"/>
          <p:cNvSpPr txBox="1"/>
          <p:nvPr/>
        </p:nvSpPr>
        <p:spPr>
          <a:xfrm>
            <a:off x="467544" y="1772816"/>
            <a:ext cx="6403420" cy="3693319"/>
          </a:xfrm>
          <a:prstGeom prst="rect">
            <a:avLst/>
          </a:prstGeom>
          <a:noFill/>
        </p:spPr>
        <p:txBody>
          <a:bodyPr wrap="none" rtlCol="0">
            <a:spAutoFit/>
          </a:bodyPr>
          <a:lstStyle/>
          <a:p>
            <a:r>
              <a:rPr lang="cs-CZ" sz="4800" b="1" dirty="0" smtClean="0">
                <a:ln>
                  <a:solidFill>
                    <a:srgbClr val="FF0000"/>
                  </a:solidFill>
                </a:ln>
                <a:solidFill>
                  <a:schemeClr val="accent3">
                    <a:lumMod val="50000"/>
                  </a:schemeClr>
                </a:solidFill>
              </a:rPr>
              <a:t>Základní údaje</a:t>
            </a:r>
            <a:endParaRPr lang="cs-CZ" sz="2800" b="1" dirty="0" smtClean="0">
              <a:ln>
                <a:solidFill>
                  <a:srgbClr val="FF0000"/>
                </a:solidFill>
              </a:ln>
              <a:solidFill>
                <a:schemeClr val="accent3">
                  <a:lumMod val="50000"/>
                </a:schemeClr>
              </a:solidFill>
            </a:endParaRPr>
          </a:p>
          <a:p>
            <a:r>
              <a:rPr lang="cs-CZ" sz="2800" dirty="0" smtClean="0"/>
              <a:t>Hlavní město: </a:t>
            </a:r>
            <a:r>
              <a:rPr lang="cs-CZ" sz="2800" b="1" dirty="0" smtClean="0"/>
              <a:t>Vídeň</a:t>
            </a:r>
          </a:p>
          <a:p>
            <a:r>
              <a:rPr lang="cs-CZ" sz="2800" dirty="0" smtClean="0"/>
              <a:t>Rozloha:</a:t>
            </a:r>
            <a:r>
              <a:rPr lang="pl-PL" sz="2800" dirty="0" smtClean="0"/>
              <a:t> </a:t>
            </a:r>
            <a:r>
              <a:rPr lang="cs-CZ" sz="2800" b="1" dirty="0" smtClean="0"/>
              <a:t>83 871 km²</a:t>
            </a:r>
          </a:p>
          <a:p>
            <a:r>
              <a:rPr lang="cs-CZ" sz="2800" dirty="0" smtClean="0"/>
              <a:t>Počet obyvatel: </a:t>
            </a:r>
            <a:r>
              <a:rPr lang="cs-CZ" sz="2800" b="1" dirty="0" smtClean="0"/>
              <a:t>8,5 milionu</a:t>
            </a:r>
            <a:endParaRPr lang="cs-CZ" sz="2800" dirty="0" smtClean="0"/>
          </a:p>
          <a:p>
            <a:r>
              <a:rPr lang="cs-CZ" sz="2800" dirty="0" smtClean="0"/>
              <a:t>Administrativní členění: 9 </a:t>
            </a:r>
            <a:r>
              <a:rPr lang="cs-CZ" sz="2800" b="1" dirty="0" smtClean="0"/>
              <a:t>spolkových zemí</a:t>
            </a:r>
          </a:p>
          <a:p>
            <a:r>
              <a:rPr lang="cs-CZ" sz="2800" dirty="0" smtClean="0"/>
              <a:t>Státní zřízení: </a:t>
            </a:r>
            <a:r>
              <a:rPr lang="cs-CZ" sz="2800" b="1" dirty="0" smtClean="0"/>
              <a:t>republika </a:t>
            </a:r>
            <a:endParaRPr lang="cs-CZ" sz="2800" b="1" dirty="0" smtClean="0"/>
          </a:p>
          <a:p>
            <a:r>
              <a:rPr lang="cs-CZ" sz="2800" dirty="0" smtClean="0"/>
              <a:t>Měna</a:t>
            </a:r>
            <a:r>
              <a:rPr lang="cs-CZ" sz="2800" dirty="0" smtClean="0"/>
              <a:t>: </a:t>
            </a:r>
            <a:r>
              <a:rPr lang="cs-CZ" sz="2800" b="1" dirty="0" smtClean="0"/>
              <a:t>euro</a:t>
            </a:r>
          </a:p>
          <a:p>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3556" y="332656"/>
            <a:ext cx="4255910"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8000" b="1" smtClean="0">
                <a:ln w="24500" cmpd="dbl">
                  <a:solidFill>
                    <a:srgbClr val="FF0000"/>
                  </a:solidFill>
                  <a:prstDash val="solid"/>
                  <a:miter lim="800000"/>
                </a:ln>
                <a:solidFill>
                  <a:schemeClr val="accent3">
                    <a:lumMod val="75000"/>
                  </a:schemeClr>
                </a:solidFill>
                <a:effectLst>
                  <a:outerShdw blurRad="38100" dist="38100" dir="7020000" algn="tl">
                    <a:srgbClr val="000000">
                      <a:alpha val="35000"/>
                    </a:srgbClr>
                  </a:outerShdw>
                </a:effectLst>
              </a:rPr>
              <a:t>Rakousko</a:t>
            </a:r>
            <a:endParaRPr lang="cs-CZ" sz="5400" b="1" cap="none" spc="0">
              <a:ln w="24500" cmpd="dbl">
                <a:solidFill>
                  <a:srgbClr val="FF0000"/>
                </a:solidFill>
                <a:prstDash val="solid"/>
                <a:miter lim="800000"/>
              </a:ln>
              <a:solidFill>
                <a:schemeClr val="accent3">
                  <a:lumMod val="75000"/>
                </a:schemeClr>
              </a:solidFill>
              <a:effectLst/>
            </a:endParaRPr>
          </a:p>
        </p:txBody>
      </p:sp>
      <p:sp>
        <p:nvSpPr>
          <p:cNvPr id="6" name="TextovéPole 5"/>
          <p:cNvSpPr txBox="1"/>
          <p:nvPr/>
        </p:nvSpPr>
        <p:spPr>
          <a:xfrm>
            <a:off x="467544" y="1772816"/>
            <a:ext cx="8319297" cy="3816429"/>
          </a:xfrm>
          <a:prstGeom prst="rect">
            <a:avLst/>
          </a:prstGeom>
          <a:noFill/>
        </p:spPr>
        <p:txBody>
          <a:bodyPr wrap="square" rtlCol="0">
            <a:spAutoFit/>
          </a:bodyPr>
          <a:lstStyle/>
          <a:p>
            <a:pPr>
              <a:buFontTx/>
              <a:buChar char="-"/>
            </a:pPr>
            <a:r>
              <a:rPr lang="cs-CZ" sz="2800" dirty="0" smtClean="0"/>
              <a:t> 60 % země je hornaté povahy a má podíl </a:t>
            </a:r>
            <a:r>
              <a:rPr lang="cs-CZ" sz="2800" smtClean="0"/>
              <a:t>na  </a:t>
            </a:r>
          </a:p>
          <a:p>
            <a:r>
              <a:rPr lang="cs-CZ" sz="2800" smtClean="0"/>
              <a:t>  Východních </a:t>
            </a:r>
            <a:r>
              <a:rPr lang="cs-CZ" sz="2800" dirty="0" smtClean="0"/>
              <a:t>Alpách</a:t>
            </a:r>
          </a:p>
          <a:p>
            <a:pPr>
              <a:buFontTx/>
              <a:buChar char="-"/>
            </a:pPr>
            <a:r>
              <a:rPr lang="cs-CZ" sz="2800" b="1" dirty="0" smtClean="0"/>
              <a:t> </a:t>
            </a:r>
            <a:r>
              <a:rPr lang="cs-CZ" sz="2800" dirty="0" smtClean="0"/>
              <a:t>velké nížiny leží na východě </a:t>
            </a:r>
            <a:r>
              <a:rPr lang="cs-CZ" sz="2800" smtClean="0"/>
              <a:t>podél Dunaje</a:t>
            </a:r>
          </a:p>
          <a:p>
            <a:pPr>
              <a:buFontTx/>
              <a:buChar char="-"/>
            </a:pPr>
            <a:r>
              <a:rPr lang="cs-CZ" sz="2800" smtClean="0"/>
              <a:t> Neziderské jezero (největší, část maďarská), Bodamské </a:t>
            </a:r>
          </a:p>
          <a:p>
            <a:r>
              <a:rPr lang="cs-CZ" sz="2800" smtClean="0"/>
              <a:t>  (většina v Německu a Švýcarsku)</a:t>
            </a:r>
            <a:endParaRPr lang="cs-CZ" sz="2800" dirty="0" smtClean="0"/>
          </a:p>
          <a:p>
            <a:pPr>
              <a:buFontTx/>
              <a:buChar char="-"/>
            </a:pPr>
            <a:r>
              <a:rPr lang="cs-CZ" sz="2800" smtClean="0"/>
              <a:t> těžba magnezitu, grafitu, wolframu, kaolínu a soli  </a:t>
            </a:r>
          </a:p>
          <a:p>
            <a:r>
              <a:rPr lang="cs-CZ" sz="2800" smtClean="0"/>
              <a:t>  (Salcbursko)</a:t>
            </a:r>
          </a:p>
          <a:p>
            <a:pPr>
              <a:buFontTx/>
              <a:buChar char="-"/>
            </a:pPr>
            <a:r>
              <a:rPr lang="cs-CZ" sz="2800" smtClean="0"/>
              <a:t> důležité postavení v mezinárodním obchodě</a:t>
            </a:r>
            <a:endParaRPr lang="cs-CZ" sz="2800" dirty="0" smtClean="0"/>
          </a:p>
          <a:p>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0" y="0"/>
            <a:ext cx="4748784" cy="3657600"/>
            <a:chOff x="107504" y="188640"/>
            <a:chExt cx="4748784" cy="3657600"/>
          </a:xfrm>
        </p:grpSpPr>
        <p:pic>
          <p:nvPicPr>
            <p:cNvPr id="3" name="Obrázek 2" descr="obr8_grosglockner.jpg"/>
            <p:cNvPicPr>
              <a:picLocks noChangeAspect="1"/>
            </p:cNvPicPr>
            <p:nvPr/>
          </p:nvPicPr>
          <p:blipFill>
            <a:blip r:embed="rId2" cstate="print"/>
            <a:stretch>
              <a:fillRect/>
            </a:stretch>
          </p:blipFill>
          <p:spPr>
            <a:xfrm>
              <a:off x="107504" y="188640"/>
              <a:ext cx="4748784" cy="3657600"/>
            </a:xfrm>
            <a:prstGeom prst="rect">
              <a:avLst/>
            </a:prstGeom>
          </p:spPr>
        </p:pic>
        <p:sp>
          <p:nvSpPr>
            <p:cNvPr id="2" name="TextovéPole 1"/>
            <p:cNvSpPr txBox="1"/>
            <p:nvPr/>
          </p:nvSpPr>
          <p:spPr>
            <a:xfrm>
              <a:off x="107504" y="188640"/>
              <a:ext cx="3043462" cy="276999"/>
            </a:xfrm>
            <a:prstGeom prst="rect">
              <a:avLst/>
            </a:prstGeom>
            <a:noFill/>
          </p:spPr>
          <p:txBody>
            <a:bodyPr wrap="none" rtlCol="0">
              <a:spAutoFit/>
            </a:bodyPr>
            <a:lstStyle/>
            <a:p>
              <a:r>
                <a:rPr lang="cs-CZ" sz="1200" smtClean="0"/>
                <a:t>Obr. 8 – Großglockner, nejvyšší hora Rakouska</a:t>
              </a:r>
              <a:endParaRPr lang="cs-CZ" sz="1200"/>
            </a:p>
          </p:txBody>
        </p:sp>
      </p:grpSp>
      <p:pic>
        <p:nvPicPr>
          <p:cNvPr id="5" name="Obrázek 4" descr="obr9_neziderske.JPG"/>
          <p:cNvPicPr>
            <a:picLocks noChangeAspect="1"/>
          </p:cNvPicPr>
          <p:nvPr/>
        </p:nvPicPr>
        <p:blipFill>
          <a:blip r:embed="rId3" cstate="print"/>
          <a:stretch>
            <a:fillRect/>
          </a:stretch>
        </p:blipFill>
        <p:spPr>
          <a:xfrm>
            <a:off x="0" y="3558675"/>
            <a:ext cx="9144000" cy="3299325"/>
          </a:xfrm>
          <a:prstGeom prst="rect">
            <a:avLst/>
          </a:prstGeom>
        </p:spPr>
      </p:pic>
      <p:pic>
        <p:nvPicPr>
          <p:cNvPr id="6" name="Obrázek 5" descr="obr10_bodamske.jpg"/>
          <p:cNvPicPr>
            <a:picLocks noChangeAspect="1"/>
          </p:cNvPicPr>
          <p:nvPr/>
        </p:nvPicPr>
        <p:blipFill>
          <a:blip r:embed="rId4" cstate="print"/>
          <a:stretch>
            <a:fillRect/>
          </a:stretch>
        </p:blipFill>
        <p:spPr>
          <a:xfrm>
            <a:off x="4379978" y="0"/>
            <a:ext cx="4764021" cy="3573016"/>
          </a:xfrm>
          <a:prstGeom prst="rect">
            <a:avLst/>
          </a:prstGeom>
        </p:spPr>
      </p:pic>
      <p:sp>
        <p:nvSpPr>
          <p:cNvPr id="7" name="TextovéPole 6"/>
          <p:cNvSpPr txBox="1"/>
          <p:nvPr/>
        </p:nvSpPr>
        <p:spPr>
          <a:xfrm>
            <a:off x="7343379" y="6581001"/>
            <a:ext cx="1800621" cy="276999"/>
          </a:xfrm>
          <a:prstGeom prst="rect">
            <a:avLst/>
          </a:prstGeom>
          <a:noFill/>
        </p:spPr>
        <p:txBody>
          <a:bodyPr wrap="none" rtlCol="0">
            <a:spAutoFit/>
          </a:bodyPr>
          <a:lstStyle/>
          <a:p>
            <a:r>
              <a:rPr lang="cs-CZ" sz="1200" smtClean="0"/>
              <a:t>Obr. 9 – Neziderské jezero</a:t>
            </a:r>
            <a:endParaRPr lang="cs-CZ" sz="1200"/>
          </a:p>
        </p:txBody>
      </p:sp>
      <p:sp>
        <p:nvSpPr>
          <p:cNvPr id="8" name="TextovéPole 7"/>
          <p:cNvSpPr txBox="1"/>
          <p:nvPr/>
        </p:nvSpPr>
        <p:spPr>
          <a:xfrm>
            <a:off x="7236296" y="0"/>
            <a:ext cx="1843197" cy="276999"/>
          </a:xfrm>
          <a:prstGeom prst="rect">
            <a:avLst/>
          </a:prstGeom>
          <a:noFill/>
        </p:spPr>
        <p:txBody>
          <a:bodyPr wrap="none" rtlCol="0">
            <a:spAutoFit/>
          </a:bodyPr>
          <a:lstStyle/>
          <a:p>
            <a:r>
              <a:rPr lang="cs-CZ" sz="1200" smtClean="0"/>
              <a:t>Obr. 10 – Bodamské jezero</a:t>
            </a:r>
            <a:endParaRPr lang="cs-CZ"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Obrázek 1" descr="obr11_viden.jpg"/>
          <p:cNvPicPr>
            <a:picLocks noChangeAspect="1"/>
          </p:cNvPicPr>
          <p:nvPr/>
        </p:nvPicPr>
        <p:blipFill>
          <a:blip r:embed="rId2" cstate="print"/>
          <a:stretch>
            <a:fillRect/>
          </a:stretch>
        </p:blipFill>
        <p:spPr>
          <a:xfrm>
            <a:off x="0" y="-9128"/>
            <a:ext cx="6867128" cy="6867128"/>
          </a:xfrm>
          <a:prstGeom prst="rect">
            <a:avLst/>
          </a:prstGeom>
        </p:spPr>
      </p:pic>
      <p:sp>
        <p:nvSpPr>
          <p:cNvPr id="3" name="TextovéPole 2"/>
          <p:cNvSpPr txBox="1"/>
          <p:nvPr/>
        </p:nvSpPr>
        <p:spPr>
          <a:xfrm>
            <a:off x="6948264" y="6525344"/>
            <a:ext cx="1111779" cy="276999"/>
          </a:xfrm>
          <a:prstGeom prst="rect">
            <a:avLst/>
          </a:prstGeom>
          <a:noFill/>
        </p:spPr>
        <p:txBody>
          <a:bodyPr wrap="none" rtlCol="0">
            <a:spAutoFit/>
          </a:bodyPr>
          <a:lstStyle/>
          <a:p>
            <a:r>
              <a:rPr lang="cs-CZ" sz="1200" smtClean="0"/>
              <a:t>Obr. 11 - Vídeň</a:t>
            </a:r>
            <a:endParaRPr lang="cs-CZ" sz="1200"/>
          </a:p>
        </p:txBody>
      </p:sp>
      <p:sp>
        <p:nvSpPr>
          <p:cNvPr id="4" name="TextovéPole 3"/>
          <p:cNvSpPr txBox="1"/>
          <p:nvPr/>
        </p:nvSpPr>
        <p:spPr>
          <a:xfrm>
            <a:off x="6948264" y="260648"/>
            <a:ext cx="2195736" cy="4247317"/>
          </a:xfrm>
          <a:prstGeom prst="rect">
            <a:avLst/>
          </a:prstGeom>
          <a:noFill/>
        </p:spPr>
        <p:txBody>
          <a:bodyPr wrap="square" rtlCol="0">
            <a:spAutoFit/>
          </a:bodyPr>
          <a:lstStyle/>
          <a:p>
            <a:r>
              <a:rPr lang="cs-CZ" smtClean="0"/>
              <a:t>Vienna City Hall, Schönbrunn Palace, Wiener Riesenrad, State Opera house, St. Stephen's Cathedral, Kunsthistorisches Museum, view of Vienna towards the Vienna Woods, Sachertorte, monument to Johann Strauss II, Secession hall, Donau City, and Hundertwasserhaus</a:t>
            </a:r>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332656"/>
            <a:ext cx="4331122" cy="1323439"/>
          </a:xfrm>
          <a:prstGeom prst="rect">
            <a:avLst/>
          </a:prstGeom>
          <a:noFill/>
        </p:spPr>
        <p:txBody>
          <a:bodyPr wrap="none" lIns="91440" tIns="45720" rIns="91440" bIns="45720">
            <a:spAutoFit/>
          </a:bodyPr>
          <a:lstStyle/>
          <a:p>
            <a:pPr algn="ctr"/>
            <a:r>
              <a:rPr lang="cs-CZ" sz="8000" b="1" smtClean="0">
                <a:ln w="57150">
                  <a:solidFill>
                    <a:schemeClr val="accent2">
                      <a:satMod val="140000"/>
                    </a:schemeClr>
                  </a:solidFill>
                  <a:prstDash val="solid"/>
                  <a:miter lim="800000"/>
                </a:ln>
                <a:noFill/>
                <a:effectLst>
                  <a:outerShdw blurRad="25500" dist="23000" dir="7020000" algn="tl">
                    <a:srgbClr val="000000">
                      <a:alpha val="50000"/>
                    </a:srgbClr>
                  </a:outerShdw>
                </a:effectLst>
              </a:rPr>
              <a:t>Švýcarsko</a:t>
            </a:r>
            <a:endParaRPr lang="cs-CZ" sz="5400" b="1">
              <a:ln w="5715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ovéPole 5"/>
          <p:cNvSpPr txBox="1"/>
          <p:nvPr/>
        </p:nvSpPr>
        <p:spPr>
          <a:xfrm>
            <a:off x="467545" y="1772816"/>
            <a:ext cx="8136904" cy="369331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cs-CZ" sz="4800" b="1" dirty="0" smtClean="0">
                <a:ln w="28575">
                  <a:solidFill>
                    <a:schemeClr val="accent2">
                      <a:satMod val="140000"/>
                    </a:schemeClr>
                  </a:solidFill>
                  <a:prstDash val="solid"/>
                  <a:miter lim="800000"/>
                </a:ln>
                <a:noFill/>
                <a:effectLst>
                  <a:outerShdw blurRad="25500" dist="23000" dir="7020000" algn="tl">
                    <a:srgbClr val="000000">
                      <a:alpha val="50000"/>
                    </a:srgbClr>
                  </a:outerShdw>
                </a:effectLst>
              </a:rPr>
              <a:t>Základní údaje</a:t>
            </a:r>
            <a:endParaRPr lang="cs-CZ" sz="2800" b="1" dirty="0" smtClean="0">
              <a:ln w="28575">
                <a:solidFill>
                  <a:schemeClr val="accent2">
                    <a:satMod val="140000"/>
                  </a:schemeClr>
                </a:solidFill>
                <a:prstDash val="solid"/>
                <a:miter lim="800000"/>
              </a:ln>
              <a:noFill/>
              <a:effectLst>
                <a:outerShdw blurRad="25500" dist="23000" dir="7020000" algn="tl">
                  <a:srgbClr val="000000">
                    <a:alpha val="50000"/>
                  </a:srgbClr>
                </a:outerShdw>
              </a:effectLst>
            </a:endParaRPr>
          </a:p>
          <a:p>
            <a:r>
              <a:rPr lang="cs-CZ" sz="2800" dirty="0" smtClean="0">
                <a:ln/>
                <a:effectLst>
                  <a:outerShdw blurRad="19685" dist="12700" dir="5400000" algn="tl" rotWithShape="0">
                    <a:schemeClr val="accent1">
                      <a:satMod val="130000"/>
                      <a:alpha val="60000"/>
                    </a:schemeClr>
                  </a:outerShdw>
                </a:effectLst>
              </a:rPr>
              <a:t>Hlavní město: </a:t>
            </a:r>
            <a:r>
              <a:rPr lang="cs-CZ" sz="2800" b="1" dirty="0" smtClean="0">
                <a:ln/>
                <a:effectLst/>
              </a:rPr>
              <a:t>Bern</a:t>
            </a:r>
          </a:p>
          <a:p>
            <a:r>
              <a:rPr lang="cs-CZ" sz="2800" dirty="0" smtClean="0">
                <a:ln/>
                <a:effectLst>
                  <a:outerShdw blurRad="19685" dist="12700" dir="5400000" algn="tl" rotWithShape="0">
                    <a:schemeClr val="accent1">
                      <a:satMod val="130000"/>
                      <a:alpha val="60000"/>
                    </a:schemeClr>
                  </a:outerShdw>
                </a:effectLst>
              </a:rPr>
              <a:t>Rozloha:</a:t>
            </a:r>
            <a:r>
              <a:rPr lang="pl-PL" sz="2800" dirty="0" smtClean="0">
                <a:ln/>
                <a:effectLst>
                  <a:outerShdw blurRad="19685" dist="12700" dir="5400000" algn="tl" rotWithShape="0">
                    <a:schemeClr val="accent1">
                      <a:satMod val="130000"/>
                      <a:alpha val="60000"/>
                    </a:schemeClr>
                  </a:outerShdw>
                </a:effectLst>
              </a:rPr>
              <a:t> </a:t>
            </a:r>
            <a:r>
              <a:rPr lang="cs-CZ" sz="2800" b="1" dirty="0" smtClean="0"/>
              <a:t>41 285 km²</a:t>
            </a:r>
            <a:endParaRPr lang="cs-CZ" sz="2800" b="1" dirty="0" smtClean="0">
              <a:ln/>
              <a:effectLst>
                <a:outerShdw blurRad="19685" dist="12700" dir="5400000" algn="tl" rotWithShape="0">
                  <a:schemeClr val="accent1">
                    <a:satMod val="130000"/>
                    <a:alpha val="60000"/>
                  </a:schemeClr>
                </a:outerShdw>
              </a:effectLst>
            </a:endParaRPr>
          </a:p>
          <a:p>
            <a:r>
              <a:rPr lang="cs-CZ" sz="2800" dirty="0" smtClean="0">
                <a:ln/>
                <a:effectLst>
                  <a:outerShdw blurRad="19685" dist="12700" dir="5400000" algn="tl" rotWithShape="0">
                    <a:schemeClr val="accent1">
                      <a:satMod val="130000"/>
                      <a:alpha val="60000"/>
                    </a:schemeClr>
                  </a:outerShdw>
                </a:effectLst>
              </a:rPr>
              <a:t>Počet obyvatel: </a:t>
            </a:r>
            <a:r>
              <a:rPr lang="cs-CZ" sz="2800" b="1" dirty="0" smtClean="0">
                <a:ln/>
                <a:effectLst/>
              </a:rPr>
              <a:t>7,8 milionu </a:t>
            </a:r>
          </a:p>
          <a:p>
            <a:r>
              <a:rPr lang="cs-CZ" sz="2800" dirty="0" smtClean="0">
                <a:ln/>
                <a:effectLst>
                  <a:outerShdw blurRad="19685" dist="12700" dir="5400000" algn="tl" rotWithShape="0">
                    <a:schemeClr val="accent1">
                      <a:satMod val="130000"/>
                      <a:alpha val="60000"/>
                    </a:schemeClr>
                  </a:outerShdw>
                </a:effectLst>
              </a:rPr>
              <a:t>Administrativní členění: 26 </a:t>
            </a:r>
            <a:r>
              <a:rPr lang="cs-CZ" sz="2800" b="1" dirty="0" smtClean="0">
                <a:ln/>
                <a:effectLst/>
              </a:rPr>
              <a:t>kantonů </a:t>
            </a:r>
          </a:p>
          <a:p>
            <a:r>
              <a:rPr lang="cs-CZ" sz="2800" dirty="0" smtClean="0">
                <a:ln/>
                <a:effectLst>
                  <a:outerShdw blurRad="19685" dist="12700" dir="5400000" algn="tl" rotWithShape="0">
                    <a:schemeClr val="accent1">
                      <a:satMod val="130000"/>
                      <a:alpha val="60000"/>
                    </a:schemeClr>
                  </a:outerShdw>
                </a:effectLst>
              </a:rPr>
              <a:t>Státní zřízení: federativní </a:t>
            </a:r>
            <a:r>
              <a:rPr lang="cs-CZ" sz="2800" dirty="0" smtClean="0">
                <a:ln/>
                <a:effectLst>
                  <a:outerShdw blurRad="19685" dist="12700" dir="5400000" algn="tl" rotWithShape="0">
                    <a:schemeClr val="accent1">
                      <a:satMod val="130000"/>
                      <a:alpha val="60000"/>
                    </a:schemeClr>
                  </a:outerShdw>
                </a:effectLst>
              </a:rPr>
              <a:t>republika</a:t>
            </a:r>
          </a:p>
          <a:p>
            <a:r>
              <a:rPr lang="cs-CZ" sz="2800" dirty="0" smtClean="0">
                <a:ln/>
                <a:effectLst>
                  <a:outerShdw blurRad="19685" dist="12700" dir="5400000" algn="tl" rotWithShape="0">
                    <a:schemeClr val="accent1">
                      <a:satMod val="130000"/>
                      <a:alpha val="60000"/>
                    </a:schemeClr>
                  </a:outerShdw>
                </a:effectLst>
              </a:rPr>
              <a:t>Měna</a:t>
            </a:r>
            <a:r>
              <a:rPr lang="cs-CZ" sz="2800" dirty="0" smtClean="0">
                <a:ln/>
                <a:effectLst>
                  <a:outerShdw blurRad="19685" dist="12700" dir="5400000" algn="tl" rotWithShape="0">
                    <a:schemeClr val="accent1">
                      <a:satMod val="130000"/>
                      <a:alpha val="60000"/>
                    </a:schemeClr>
                  </a:outerShdw>
                </a:effectLst>
              </a:rPr>
              <a:t>: švýcarský frank</a:t>
            </a:r>
          </a:p>
          <a:p>
            <a:endParaRPr lang="cs-CZ"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332656"/>
            <a:ext cx="4331122" cy="1323439"/>
          </a:xfrm>
          <a:prstGeom prst="rect">
            <a:avLst/>
          </a:prstGeom>
          <a:noFill/>
        </p:spPr>
        <p:txBody>
          <a:bodyPr wrap="none" lIns="91440" tIns="45720" rIns="91440" bIns="45720">
            <a:spAutoFit/>
          </a:bodyPr>
          <a:lstStyle/>
          <a:p>
            <a:pPr algn="ctr"/>
            <a:r>
              <a:rPr lang="cs-CZ" sz="8000" b="1" smtClean="0">
                <a:ln w="57150">
                  <a:solidFill>
                    <a:schemeClr val="accent2">
                      <a:satMod val="140000"/>
                    </a:schemeClr>
                  </a:solidFill>
                  <a:prstDash val="solid"/>
                  <a:miter lim="800000"/>
                </a:ln>
                <a:noFill/>
                <a:effectLst>
                  <a:outerShdw blurRad="25500" dist="23000" dir="7020000" algn="tl">
                    <a:srgbClr val="000000">
                      <a:alpha val="50000"/>
                    </a:srgbClr>
                  </a:outerShdw>
                </a:effectLst>
              </a:rPr>
              <a:t>Švýcarsko</a:t>
            </a:r>
            <a:endParaRPr lang="cs-CZ" sz="5400" b="1">
              <a:ln w="5715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ovéPole 5"/>
          <p:cNvSpPr txBox="1"/>
          <p:nvPr/>
        </p:nvSpPr>
        <p:spPr>
          <a:xfrm>
            <a:off x="467545" y="1772816"/>
            <a:ext cx="8136904" cy="4678204"/>
          </a:xfrm>
          <a:prstGeom prst="rect">
            <a:avLst/>
          </a:prstGeom>
          <a:noFill/>
          <a:ln>
            <a:solidFill>
              <a:schemeClr val="tx1"/>
            </a:solidFill>
          </a:ln>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FontTx/>
              <a:buChar char="-"/>
            </a:pPr>
            <a:r>
              <a:rPr lang="cs-CZ" sz="2800" smtClean="0">
                <a:ln/>
                <a:effectLst>
                  <a:outerShdw blurRad="19685" dist="12700" dir="5400000" algn="tl" rotWithShape="0">
                    <a:schemeClr val="accent1">
                      <a:satMod val="130000"/>
                      <a:alpha val="60000"/>
                    </a:schemeClr>
                  </a:outerShdw>
                </a:effectLst>
              </a:rPr>
              <a:t> leží mezi </a:t>
            </a:r>
            <a:r>
              <a:rPr lang="cs-CZ" sz="2800" b="1" smtClean="0">
                <a:ln/>
                <a:effectLst>
                  <a:outerShdw blurRad="19685" dist="12700" dir="5400000" algn="tl" rotWithShape="0">
                    <a:schemeClr val="accent1">
                      <a:satMod val="130000"/>
                      <a:alpha val="60000"/>
                    </a:schemeClr>
                  </a:outerShdw>
                </a:effectLst>
              </a:rPr>
              <a:t>Bodamským jezerem </a:t>
            </a:r>
            <a:r>
              <a:rPr lang="cs-CZ" sz="2800" smtClean="0">
                <a:ln/>
                <a:effectLst>
                  <a:outerShdw blurRad="19685" dist="12700" dir="5400000" algn="tl" rotWithShape="0">
                    <a:schemeClr val="accent1">
                      <a:satMod val="130000"/>
                      <a:alpha val="60000"/>
                    </a:schemeClr>
                  </a:outerShdw>
                </a:effectLst>
              </a:rPr>
              <a:t>na severovýchodě, </a:t>
            </a:r>
            <a:r>
              <a:rPr lang="cs-CZ" sz="2800" b="1" smtClean="0">
                <a:ln/>
                <a:effectLst>
                  <a:outerShdw blurRad="19685" dist="12700" dir="5400000" algn="tl" rotWithShape="0">
                    <a:schemeClr val="accent1">
                      <a:satMod val="130000"/>
                      <a:alpha val="60000"/>
                    </a:schemeClr>
                  </a:outerShdw>
                </a:effectLst>
              </a:rPr>
              <a:t>Ženevským jezerem </a:t>
            </a:r>
            <a:r>
              <a:rPr lang="cs-CZ" sz="2800" smtClean="0">
                <a:ln/>
                <a:effectLst>
                  <a:outerShdw blurRad="19685" dist="12700" dir="5400000" algn="tl" rotWithShape="0">
                    <a:schemeClr val="accent1">
                      <a:satMod val="130000"/>
                      <a:alpha val="60000"/>
                    </a:schemeClr>
                  </a:outerShdw>
                </a:effectLst>
              </a:rPr>
              <a:t>na západě, Horním a Alpským Rýnem na východě a </a:t>
            </a:r>
            <a:r>
              <a:rPr lang="cs-CZ" sz="2800" b="1" smtClean="0">
                <a:ln/>
                <a:effectLst>
                  <a:outerShdw blurRad="19685" dist="12700" dir="5400000" algn="tl" rotWithShape="0">
                    <a:schemeClr val="accent1">
                      <a:satMod val="130000"/>
                      <a:alpha val="60000"/>
                    </a:schemeClr>
                  </a:outerShdw>
                </a:effectLst>
              </a:rPr>
              <a:t>Rýnem</a:t>
            </a:r>
            <a:r>
              <a:rPr lang="cs-CZ" sz="2800" smtClean="0">
                <a:ln/>
                <a:effectLst>
                  <a:outerShdw blurRad="19685" dist="12700" dir="5400000" algn="tl" rotWithShape="0">
                    <a:schemeClr val="accent1">
                      <a:satMod val="130000"/>
                      <a:alpha val="60000"/>
                    </a:schemeClr>
                  </a:outerShdw>
                </a:effectLst>
              </a:rPr>
              <a:t> na severu, </a:t>
            </a:r>
            <a:r>
              <a:rPr lang="cs-CZ" sz="2800" b="1" smtClean="0">
                <a:ln/>
                <a:effectLst>
                  <a:outerShdw blurRad="19685" dist="12700" dir="5400000" algn="tl" rotWithShape="0">
                    <a:schemeClr val="accent1">
                      <a:satMod val="130000"/>
                      <a:alpha val="60000"/>
                    </a:schemeClr>
                  </a:outerShdw>
                </a:effectLst>
              </a:rPr>
              <a:t>Jurou</a:t>
            </a:r>
            <a:r>
              <a:rPr lang="cs-CZ" sz="2800" smtClean="0">
                <a:ln/>
                <a:effectLst>
                  <a:outerShdw blurRad="19685" dist="12700" dir="5400000" algn="tl" rotWithShape="0">
                    <a:schemeClr val="accent1">
                      <a:satMod val="130000"/>
                      <a:alpha val="60000"/>
                    </a:schemeClr>
                  </a:outerShdw>
                </a:effectLst>
              </a:rPr>
              <a:t> na severu a jižními </a:t>
            </a:r>
            <a:r>
              <a:rPr lang="cs-CZ" sz="2800" b="1" smtClean="0">
                <a:ln/>
                <a:effectLst>
                  <a:outerShdw blurRad="19685" dist="12700" dir="5400000" algn="tl" rotWithShape="0">
                    <a:schemeClr val="accent1">
                      <a:satMod val="130000"/>
                      <a:alpha val="60000"/>
                    </a:schemeClr>
                  </a:outerShdw>
                </a:effectLst>
              </a:rPr>
              <a:t>Alpami</a:t>
            </a:r>
          </a:p>
          <a:p>
            <a:pPr>
              <a:buFontTx/>
              <a:buChar char="-"/>
            </a:pPr>
            <a:r>
              <a:rPr lang="cs-CZ" sz="2800" b="1" smtClean="0">
                <a:ln/>
                <a:effectLst>
                  <a:outerShdw blurRad="19685" dist="12700" dir="5400000" algn="tl" rotWithShape="0">
                    <a:schemeClr val="accent1">
                      <a:satMod val="130000"/>
                      <a:alpha val="60000"/>
                    </a:schemeClr>
                  </a:outerShdw>
                </a:effectLst>
              </a:rPr>
              <a:t> </a:t>
            </a:r>
            <a:r>
              <a:rPr lang="cs-CZ" sz="2800" b="1" smtClean="0">
                <a:ln/>
                <a:effectLst/>
              </a:rPr>
              <a:t>není členem EU</a:t>
            </a:r>
          </a:p>
          <a:p>
            <a:pPr>
              <a:buFontTx/>
              <a:buChar char="-"/>
            </a:pPr>
            <a:r>
              <a:rPr lang="cs-CZ" sz="2800" b="1" smtClean="0">
                <a:ln/>
                <a:effectLst/>
              </a:rPr>
              <a:t> </a:t>
            </a:r>
            <a:r>
              <a:rPr lang="cs-CZ" sz="2800" smtClean="0">
                <a:ln/>
                <a:effectLst/>
              </a:rPr>
              <a:t>čtyři úřední jazyky (</a:t>
            </a:r>
            <a:r>
              <a:rPr lang="cs-CZ" sz="2800" b="1" smtClean="0">
                <a:ln/>
                <a:effectLst/>
              </a:rPr>
              <a:t>němčina, francouzština, italština, rétorománština</a:t>
            </a:r>
            <a:r>
              <a:rPr lang="cs-CZ" sz="2800" smtClean="0">
                <a:ln/>
                <a:effectLst/>
              </a:rPr>
              <a:t>)</a:t>
            </a:r>
            <a:endParaRPr lang="cs-CZ" sz="2800" b="1" smtClean="0">
              <a:ln/>
              <a:effectLst/>
            </a:endParaRPr>
          </a:p>
          <a:p>
            <a:pPr>
              <a:buFontTx/>
              <a:buChar char="-"/>
            </a:pPr>
            <a:r>
              <a:rPr lang="cs-CZ" sz="2800" b="1" smtClean="0">
                <a:ln/>
                <a:effectLst/>
              </a:rPr>
              <a:t> </a:t>
            </a:r>
            <a:r>
              <a:rPr lang="cs-CZ" sz="2800" smtClean="0">
                <a:ln/>
                <a:effectLst/>
              </a:rPr>
              <a:t>přesné a jemné strojírenství (</a:t>
            </a:r>
            <a:r>
              <a:rPr lang="cs-CZ" sz="2800" b="1" smtClean="0">
                <a:ln/>
                <a:effectLst/>
              </a:rPr>
              <a:t>hodinářství</a:t>
            </a:r>
            <a:r>
              <a:rPr lang="cs-CZ" sz="2800" smtClean="0">
                <a:ln/>
                <a:effectLst/>
              </a:rPr>
              <a:t>), </a:t>
            </a:r>
            <a:r>
              <a:rPr lang="cs-CZ" sz="2800" b="1" smtClean="0">
                <a:ln/>
                <a:effectLst/>
              </a:rPr>
              <a:t>potravinářství</a:t>
            </a:r>
            <a:r>
              <a:rPr lang="cs-CZ" sz="2800" smtClean="0">
                <a:ln/>
                <a:effectLst/>
              </a:rPr>
              <a:t> (čokoláda, sýry)</a:t>
            </a:r>
          </a:p>
          <a:p>
            <a:pPr>
              <a:buFontTx/>
              <a:buChar char="-"/>
            </a:pPr>
            <a:r>
              <a:rPr lang="cs-CZ" sz="2800" smtClean="0">
                <a:ln/>
                <a:effectLst/>
              </a:rPr>
              <a:t> </a:t>
            </a:r>
            <a:r>
              <a:rPr lang="cs-CZ" sz="2800" b="1" smtClean="0">
                <a:ln/>
                <a:effectLst/>
              </a:rPr>
              <a:t>bankovnictví</a:t>
            </a:r>
            <a:endParaRPr lang="cs-CZ" sz="2800" smtClean="0">
              <a:ln/>
              <a:effectLst/>
            </a:endParaRPr>
          </a:p>
          <a:p>
            <a:endParaRPr lang="cs-CZ" b="1">
              <a:ln/>
              <a:solidFill>
                <a:schemeClr val="accent1"/>
              </a:solidFill>
              <a:effectLst>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0" y="260648"/>
            <a:ext cx="9144000" cy="6370295"/>
            <a:chOff x="0" y="0"/>
            <a:chExt cx="9144000" cy="6370295"/>
          </a:xfrm>
        </p:grpSpPr>
        <p:pic>
          <p:nvPicPr>
            <p:cNvPr id="2" name="Obrázek 1" descr="obr12_banka.jpg"/>
            <p:cNvPicPr>
              <a:picLocks noChangeAspect="1"/>
            </p:cNvPicPr>
            <p:nvPr/>
          </p:nvPicPr>
          <p:blipFill>
            <a:blip r:embed="rId2" cstate="print"/>
            <a:stretch>
              <a:fillRect/>
            </a:stretch>
          </p:blipFill>
          <p:spPr>
            <a:xfrm>
              <a:off x="0" y="0"/>
              <a:ext cx="9144000" cy="6343650"/>
            </a:xfrm>
            <a:prstGeom prst="rect">
              <a:avLst/>
            </a:prstGeom>
          </p:spPr>
        </p:pic>
        <p:sp>
          <p:nvSpPr>
            <p:cNvPr id="3" name="TextovéPole 2"/>
            <p:cNvSpPr txBox="1"/>
            <p:nvPr/>
          </p:nvSpPr>
          <p:spPr>
            <a:xfrm>
              <a:off x="6919160" y="6093296"/>
              <a:ext cx="2224840" cy="276999"/>
            </a:xfrm>
            <a:prstGeom prst="rect">
              <a:avLst/>
            </a:prstGeom>
            <a:noFill/>
          </p:spPr>
          <p:txBody>
            <a:bodyPr wrap="none" rtlCol="0">
              <a:spAutoFit/>
            </a:bodyPr>
            <a:lstStyle/>
            <a:p>
              <a:r>
                <a:rPr lang="cs-CZ" sz="1200" smtClean="0"/>
                <a:t>Obr. 12 – Valiant bank, Švýcarsko</a:t>
              </a:r>
              <a:endParaRPr lang="cs-CZ" sz="12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bdélník 3"/>
          <p:cNvSpPr/>
          <p:nvPr/>
        </p:nvSpPr>
        <p:spPr>
          <a:xfrm>
            <a:off x="285720" y="357166"/>
            <a:ext cx="8572560" cy="61436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idx="4294967295"/>
          </p:nvPr>
        </p:nvSpPr>
        <p:spPr>
          <a:xfrm>
            <a:off x="1071538" y="1357298"/>
            <a:ext cx="7158037" cy="3643313"/>
          </a:xfrm>
        </p:spPr>
        <p:txBody>
          <a:bodyPr>
            <a:noAutofit/>
          </a:bodyPr>
          <a:lstStyle/>
          <a:p>
            <a:r>
              <a:rPr lang="cs-CZ" sz="6000" smtClean="0">
                <a:solidFill>
                  <a:schemeClr val="accent2"/>
                </a:solidFill>
                <a:latin typeface="Times New Roman" pitchFamily="18" charset="0"/>
                <a:cs typeface="Times New Roman" pitchFamily="18" charset="0"/>
              </a:rPr>
              <a:t>Střední Evropa</a:t>
            </a:r>
            <a:br>
              <a:rPr lang="cs-CZ" sz="6000" smtClean="0">
                <a:solidFill>
                  <a:schemeClr val="accent2"/>
                </a:solidFill>
                <a:latin typeface="Times New Roman" pitchFamily="18" charset="0"/>
                <a:cs typeface="Times New Roman" pitchFamily="18" charset="0"/>
              </a:rPr>
            </a:br>
            <a:r>
              <a:rPr lang="cs-CZ" sz="6000" smtClean="0">
                <a:solidFill>
                  <a:schemeClr val="accent2"/>
                </a:solidFill>
                <a:latin typeface="Times New Roman" pitchFamily="18" charset="0"/>
                <a:cs typeface="Times New Roman" pitchFamily="18" charset="0"/>
              </a:rPr>
              <a:t>-</a:t>
            </a:r>
            <a:br>
              <a:rPr lang="cs-CZ" sz="6000" smtClean="0">
                <a:solidFill>
                  <a:schemeClr val="accent2"/>
                </a:solidFill>
                <a:latin typeface="Times New Roman" pitchFamily="18" charset="0"/>
                <a:cs typeface="Times New Roman" pitchFamily="18" charset="0"/>
              </a:rPr>
            </a:br>
            <a:r>
              <a:rPr lang="cs-CZ" sz="6000" smtClean="0">
                <a:solidFill>
                  <a:schemeClr val="accent2"/>
                </a:solidFill>
                <a:latin typeface="Times New Roman" pitchFamily="18" charset="0"/>
                <a:cs typeface="Times New Roman" pitchFamily="18" charset="0"/>
              </a:rPr>
              <a:t>Polsko, Rakousko, Švýcarsko</a:t>
            </a:r>
            <a:endParaRPr lang="cs-CZ" sz="6000" dirty="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r26_mapa_pozadi.jpg"/>
          <p:cNvPicPr>
            <a:picLocks noChangeAspect="1"/>
          </p:cNvPicPr>
          <p:nvPr/>
        </p:nvPicPr>
        <p:blipFill>
          <a:blip r:embed="rId2" cstate="print"/>
          <a:stretch>
            <a:fillRect/>
          </a:stretch>
        </p:blipFill>
        <p:spPr>
          <a:xfrm>
            <a:off x="0" y="0"/>
            <a:ext cx="9144000" cy="6856732"/>
          </a:xfrm>
          <a:prstGeom prst="rect">
            <a:avLst/>
          </a:prstGeom>
          <a:ln>
            <a:noFill/>
          </a:ln>
          <a:effectLst/>
          <a:scene3d>
            <a:camera prst="perspectiveFront"/>
            <a:lightRig rig="chilly" dir="t">
              <a:rot lat="0" lon="0" rev="18480000"/>
            </a:lightRig>
          </a:scene3d>
          <a:sp3d prstMaterial="clear">
            <a:bevelT h="63500"/>
          </a:sp3d>
        </p:spPr>
      </p:pic>
      <p:sp>
        <p:nvSpPr>
          <p:cNvPr id="2" name="Nadpis 1"/>
          <p:cNvSpPr>
            <a:spLocks noGrp="1"/>
          </p:cNvSpPr>
          <p:nvPr>
            <p:ph type="title"/>
          </p:nvPr>
        </p:nvSpPr>
        <p:spPr/>
        <p:txBody>
          <a:bodyPr>
            <a:noAutofit/>
          </a:bodyPr>
          <a:lstStyle/>
          <a:p>
            <a:pPr algn="l"/>
            <a:r>
              <a:rPr lang="cs-CZ" dirty="0" smtClean="0">
                <a:solidFill>
                  <a:srgbClr val="00B050"/>
                </a:solidFill>
                <a:latin typeface="Times New Roman" pitchFamily="18" charset="0"/>
                <a:cs typeface="Times New Roman" pitchFamily="18" charset="0"/>
              </a:rPr>
              <a:t>UKAŽ NA MAPĚ</a:t>
            </a:r>
            <a:endParaRPr lang="cs-CZ" dirty="0">
              <a:solidFill>
                <a:srgbClr val="00B050"/>
              </a:solidFill>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lnSpcReduction="10000"/>
          </a:bodyPr>
          <a:lstStyle/>
          <a:p>
            <a:r>
              <a:rPr lang="cs-CZ" sz="4000" smtClean="0">
                <a:latin typeface="Times New Roman" pitchFamily="18" charset="0"/>
                <a:cs typeface="Times New Roman" pitchFamily="18" charset="0"/>
              </a:rPr>
              <a:t>Slezská nížina, Velkopolská nížina, Mazovská nížina, Mazurská jezerní plošina, Pomořanská jezerní plošina</a:t>
            </a:r>
          </a:p>
          <a:p>
            <a:r>
              <a:rPr lang="cs-CZ" sz="4000" smtClean="0">
                <a:latin typeface="Times New Roman" pitchFamily="18" charset="0"/>
                <a:cs typeface="Times New Roman" pitchFamily="18" charset="0"/>
              </a:rPr>
              <a:t>Alpy, Jura, Taury</a:t>
            </a:r>
          </a:p>
          <a:p>
            <a:r>
              <a:rPr lang="cs-CZ" sz="4000" smtClean="0">
                <a:latin typeface="Times New Roman" pitchFamily="18" charset="0"/>
                <a:cs typeface="Times New Roman" pitchFamily="18" charset="0"/>
              </a:rPr>
              <a:t>Neziderské jezero, Bodamské jezero, Ženevské jezero, Rýn, Dunaj, Wisla</a:t>
            </a:r>
          </a:p>
          <a:p>
            <a:r>
              <a:rPr lang="cs-CZ" sz="4000" smtClean="0">
                <a:latin typeface="Times New Roman" pitchFamily="18" charset="0"/>
                <a:cs typeface="Times New Roman" pitchFamily="18" charset="0"/>
              </a:rPr>
              <a:t>Varšava, Bern, Vídeň</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solidFill>
                  <a:srgbClr val="990099"/>
                </a:solidFill>
                <a:latin typeface="Times New Roman" pitchFamily="18" charset="0"/>
                <a:cs typeface="Times New Roman" pitchFamily="18" charset="0"/>
              </a:rPr>
              <a:t>OTÁZKY K OPAKOVÁNÍ</a:t>
            </a:r>
            <a:endParaRPr lang="cs-CZ" dirty="0">
              <a:solidFill>
                <a:srgbClr val="990099"/>
              </a:solidFill>
              <a:latin typeface="Times New Roman" pitchFamily="18" charset="0"/>
              <a:cs typeface="Times New Roman" pitchFamily="18" charset="0"/>
            </a:endParaRPr>
          </a:p>
        </p:txBody>
      </p:sp>
      <p:sp>
        <p:nvSpPr>
          <p:cNvPr id="3" name="Zástupný symbol pro obsah 2"/>
          <p:cNvSpPr>
            <a:spLocks noGrp="1"/>
          </p:cNvSpPr>
          <p:nvPr>
            <p:ph idx="1"/>
          </p:nvPr>
        </p:nvSpPr>
        <p:spPr>
          <a:xfrm>
            <a:off x="457200" y="1600200"/>
            <a:ext cx="8229600" cy="4472006"/>
          </a:xfrm>
        </p:spPr>
        <p:txBody>
          <a:bodyPr>
            <a:normAutofit fontScale="77500" lnSpcReduction="20000"/>
          </a:bodyPr>
          <a:lstStyle/>
          <a:p>
            <a:pPr lvl="0"/>
            <a:r>
              <a:rPr lang="cs-CZ" sz="2900" smtClean="0">
                <a:latin typeface="Times New Roman" pitchFamily="18" charset="0"/>
                <a:cs typeface="Times New Roman" pitchFamily="18" charset="0"/>
              </a:rPr>
              <a:t>Srovnej přírodní podmínky Rakouska, Polska a Švýcarska. </a:t>
            </a:r>
          </a:p>
          <a:p>
            <a:pPr lvl="0"/>
            <a:r>
              <a:rPr lang="cs-CZ" sz="2900" smtClean="0">
                <a:latin typeface="Times New Roman" pitchFamily="18" charset="0"/>
                <a:cs typeface="Times New Roman" pitchFamily="18" charset="0"/>
              </a:rPr>
              <a:t>Které oblasti hospodářství hrají významnou roli v těchto státech?</a:t>
            </a:r>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endParaRPr lang="cs-CZ" sz="2900" dirty="0" smtClean="0">
              <a:latin typeface="Times New Roman" pitchFamily="18" charset="0"/>
              <a:cs typeface="Times New Roman" pitchFamily="18" charset="0"/>
            </a:endParaRPr>
          </a:p>
          <a:p>
            <a:pPr lvl="0"/>
            <a:r>
              <a:rPr lang="cs-CZ" sz="2900" b="1" dirty="0" smtClean="0">
                <a:latin typeface="Times New Roman" pitchFamily="18" charset="0"/>
                <a:cs typeface="Times New Roman" pitchFamily="18" charset="0"/>
              </a:rPr>
              <a:t>PROCVIČTE SE V TESTÍKU</a:t>
            </a:r>
          </a:p>
          <a:p>
            <a:r>
              <a:rPr lang="cs-CZ" sz="2400" dirty="0" smtClean="0"/>
              <a:t>http://www.</a:t>
            </a:r>
            <a:r>
              <a:rPr lang="cs-CZ" sz="2400" dirty="0" err="1" smtClean="0"/>
              <a:t>zcsol.cz</a:t>
            </a:r>
            <a:r>
              <a:rPr lang="cs-CZ" sz="2400" dirty="0" smtClean="0"/>
              <a:t>/zaklad/testy/</a:t>
            </a:r>
            <a:r>
              <a:rPr lang="cs-CZ" sz="2400" dirty="0" err="1" smtClean="0"/>
              <a:t>form.php</a:t>
            </a:r>
            <a:r>
              <a:rPr lang="cs-CZ" sz="2400" dirty="0" smtClean="0"/>
              <a:t>?&amp;</a:t>
            </a:r>
            <a:r>
              <a:rPr lang="cs-CZ" sz="2400" dirty="0" err="1" smtClean="0"/>
              <a:t>jmeno</a:t>
            </a:r>
            <a:r>
              <a:rPr lang="cs-CZ" sz="2400" dirty="0" smtClean="0"/>
              <a:t>_testu=../../zaklad/</a:t>
            </a:r>
            <a:r>
              <a:rPr lang="cs-CZ" sz="2400" dirty="0" err="1" smtClean="0"/>
              <a:t>stranky</a:t>
            </a:r>
            <a:r>
              <a:rPr lang="cs-CZ" sz="2400" dirty="0" smtClean="0"/>
              <a:t>_</a:t>
            </a:r>
            <a:r>
              <a:rPr lang="cs-CZ" sz="2400" dirty="0" err="1" smtClean="0"/>
              <a:t>predmetu</a:t>
            </a:r>
            <a:r>
              <a:rPr lang="cs-CZ" sz="2400" dirty="0" smtClean="0"/>
              <a:t>/</a:t>
            </a:r>
            <a:r>
              <a:rPr lang="cs-CZ" sz="2400" dirty="0" err="1" smtClean="0"/>
              <a:t>zadani</a:t>
            </a:r>
            <a:r>
              <a:rPr lang="cs-CZ" sz="2400" dirty="0" smtClean="0"/>
              <a:t>_testu/z7_15_</a:t>
            </a:r>
            <a:r>
              <a:rPr lang="cs-CZ" sz="2400" dirty="0" err="1" smtClean="0"/>
              <a:t>blizky</a:t>
            </a:r>
            <a:r>
              <a:rPr lang="cs-CZ" sz="2400" dirty="0" smtClean="0"/>
              <a:t>_</a:t>
            </a:r>
            <a:r>
              <a:rPr lang="cs-CZ" sz="2400" dirty="0" err="1" smtClean="0"/>
              <a:t>vychod.txt</a:t>
            </a:r>
            <a:r>
              <a:rPr lang="cs-CZ" sz="2400" dirty="0" smtClean="0"/>
              <a:t>&amp;</a:t>
            </a:r>
            <a:r>
              <a:rPr lang="cs-CZ" sz="2400" dirty="0" err="1" smtClean="0"/>
              <a:t>img</a:t>
            </a:r>
            <a:r>
              <a:rPr lang="cs-CZ" sz="2400" dirty="0" smtClean="0"/>
              <a:t>_</a:t>
            </a:r>
            <a:r>
              <a:rPr lang="cs-CZ" sz="2400" dirty="0" err="1" smtClean="0"/>
              <a:t>adr</a:t>
            </a:r>
            <a:r>
              <a:rPr lang="cs-CZ" sz="2400" dirty="0" smtClean="0"/>
              <a:t>=../</a:t>
            </a:r>
            <a:r>
              <a:rPr lang="cs-CZ" sz="2400" dirty="0" err="1" smtClean="0"/>
              <a:t>stranky</a:t>
            </a:r>
            <a:r>
              <a:rPr lang="cs-CZ" sz="2400" dirty="0" smtClean="0"/>
              <a:t>_</a:t>
            </a:r>
            <a:r>
              <a:rPr lang="cs-CZ" sz="2400" dirty="0" err="1" smtClean="0"/>
              <a:t>predmetu</a:t>
            </a:r>
            <a:r>
              <a:rPr lang="cs-CZ" sz="2400" dirty="0" smtClean="0"/>
              <a:t>/</a:t>
            </a:r>
            <a:r>
              <a:rPr lang="cs-CZ" sz="2400" dirty="0" err="1" smtClean="0"/>
              <a:t>zadani</a:t>
            </a:r>
            <a:r>
              <a:rPr lang="cs-CZ" sz="2400" dirty="0" smtClean="0"/>
              <a:t>_testu/z7_15_</a:t>
            </a:r>
            <a:r>
              <a:rPr lang="cs-CZ" sz="2400" dirty="0" err="1" smtClean="0"/>
              <a:t>blizky</a:t>
            </a:r>
            <a:r>
              <a:rPr lang="cs-CZ" sz="2400" dirty="0" smtClean="0"/>
              <a:t>_</a:t>
            </a:r>
            <a:r>
              <a:rPr lang="cs-CZ" sz="2400" dirty="0" err="1" smtClean="0"/>
              <a:t>vychod</a:t>
            </a:r>
            <a:r>
              <a:rPr lang="cs-CZ" sz="2400" smtClean="0"/>
              <a:t>&amp;vymazat=ano</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smtClean="0">
                <a:latin typeface="Times New Roman" pitchFamily="18" charset="0"/>
                <a:cs typeface="Times New Roman" pitchFamily="18" charset="0"/>
              </a:rPr>
              <a:t>POUŽITÉ ZDROJE</a:t>
            </a:r>
            <a:endParaRPr lang="cs-CZ" dirty="0">
              <a:latin typeface="Times New Roman" pitchFamily="18" charset="0"/>
              <a:cs typeface="Times New Roman" pitchFamily="18" charset="0"/>
            </a:endParaRPr>
          </a:p>
        </p:txBody>
      </p:sp>
      <p:sp>
        <p:nvSpPr>
          <p:cNvPr id="3" name="Zástupný symbol pro obsah 2"/>
          <p:cNvSpPr>
            <a:spLocks noGrp="1"/>
          </p:cNvSpPr>
          <p:nvPr>
            <p:ph idx="1"/>
          </p:nvPr>
        </p:nvSpPr>
        <p:spPr/>
        <p:txBody>
          <a:bodyPr>
            <a:normAutofit lnSpcReduction="10000"/>
          </a:bodyPr>
          <a:lstStyle/>
          <a:p>
            <a:pPr>
              <a:buNone/>
            </a:pPr>
            <a:r>
              <a:rPr lang="cs-CZ" sz="1200" dirty="0" smtClean="0">
                <a:latin typeface="Times New Roman" pitchFamily="18" charset="0"/>
                <a:cs typeface="Times New Roman" pitchFamily="18" charset="0"/>
              </a:rPr>
              <a:t>Obr. 1 - </a:t>
            </a:r>
            <a:r>
              <a:rPr lang="cs-CZ" sz="1200" dirty="0" err="1" smtClean="0">
                <a:latin typeface="Times New Roman" pitchFamily="18" charset="0"/>
                <a:cs typeface="Times New Roman" pitchFamily="18" charset="0"/>
              </a:rPr>
              <a:t>KoenB</a:t>
            </a:r>
            <a:r>
              <a:rPr lang="cs-CZ"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[201</a:t>
            </a:r>
            <a:r>
              <a:rPr lang="cs-CZ" sz="12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-0</a:t>
            </a:r>
            <a:r>
              <a:rPr lang="cs-CZ" sz="1200" dirty="0" smtClean="0">
                <a:latin typeface="Times New Roman" pitchFamily="18" charset="0"/>
                <a:cs typeface="Times New Roman" pitchFamily="18" charset="0"/>
              </a:rPr>
              <a:t>3-14</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 dostupné jako volné dílo na www: http://commons.wikimedia.org/wiki/File:Europe-nofill-black-lores.png?uselang=cs</a:t>
            </a:r>
          </a:p>
          <a:p>
            <a:pPr>
              <a:buNone/>
            </a:pPr>
            <a:r>
              <a:rPr lang="cs-CZ" sz="1200" dirty="0" smtClean="0">
                <a:latin typeface="Times New Roman" pitchFamily="18" charset="0"/>
                <a:cs typeface="Times New Roman" pitchFamily="18" charset="0"/>
              </a:rPr>
              <a:t>Obr. 2 - STS </a:t>
            </a:r>
            <a:r>
              <a:rPr lang="cs-CZ" sz="1200" dirty="0" err="1" smtClean="0">
                <a:latin typeface="Times New Roman" pitchFamily="18" charset="0"/>
                <a:cs typeface="Times New Roman" pitchFamily="18" charset="0"/>
              </a:rPr>
              <a:t>Chvojkovice</a:t>
            </a:r>
            <a:r>
              <a:rPr lang="cs-CZ" sz="1200" dirty="0" smtClean="0">
                <a:latin typeface="Times New Roman" pitchFamily="18" charset="0"/>
                <a:cs typeface="Times New Roman" pitchFamily="18" charset="0"/>
              </a:rPr>
              <a:t>-Brod</a:t>
            </a:r>
            <a:r>
              <a:rPr lang="en-US" sz="1200" dirty="0" smtClean="0">
                <a:latin typeface="Times New Roman" pitchFamily="18" charset="0"/>
                <a:cs typeface="Times New Roman" pitchFamily="18" charset="0"/>
              </a:rPr>
              <a:t> [201</a:t>
            </a:r>
            <a:r>
              <a:rPr lang="cs-CZ" sz="12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-0</a:t>
            </a:r>
            <a:r>
              <a:rPr lang="cs-CZ" sz="1200" dirty="0" smtClean="0">
                <a:latin typeface="Times New Roman" pitchFamily="18" charset="0"/>
                <a:cs typeface="Times New Roman" pitchFamily="18" charset="0"/>
              </a:rPr>
              <a:t>3-24</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 dostupné jako volné dílo na www: http://commons.wikimedia.org/wiki/File:Mapa_Polska.PNG</a:t>
            </a:r>
          </a:p>
          <a:p>
            <a:pPr>
              <a:buNone/>
            </a:pPr>
            <a:r>
              <a:rPr lang="cs-CZ" sz="1200" dirty="0" smtClean="0">
                <a:latin typeface="Times New Roman" pitchFamily="18" charset="0"/>
                <a:cs typeface="Times New Roman" pitchFamily="18" charset="0"/>
              </a:rPr>
              <a:t>Obr. 3 - Michael </a:t>
            </a:r>
            <a:r>
              <a:rPr lang="cs-CZ" sz="1200" dirty="0" err="1" smtClean="0">
                <a:latin typeface="Times New Roman" pitchFamily="18" charset="0"/>
                <a:cs typeface="Times New Roman" pitchFamily="18" charset="0"/>
              </a:rPr>
              <a:t>Schmid</a:t>
            </a:r>
            <a:r>
              <a:rPr lang="en-US" sz="1200" dirty="0" smtClean="0">
                <a:latin typeface="Times New Roman" pitchFamily="18" charset="0"/>
                <a:cs typeface="Times New Roman" pitchFamily="18" charset="0"/>
              </a:rPr>
              <a:t> [201</a:t>
            </a:r>
            <a:r>
              <a:rPr lang="cs-CZ" sz="12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-0</a:t>
            </a:r>
            <a:r>
              <a:rPr lang="cs-CZ" sz="1200" dirty="0" smtClean="0">
                <a:latin typeface="Times New Roman" pitchFamily="18" charset="0"/>
                <a:cs typeface="Times New Roman" pitchFamily="18" charset="0"/>
              </a:rPr>
              <a:t>3-24</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 dostupné pod licencí </a:t>
            </a:r>
            <a:r>
              <a:rPr lang="cs-CZ" sz="1200" dirty="0" err="1" smtClean="0">
                <a:latin typeface="Times New Roman" pitchFamily="18" charset="0"/>
                <a:cs typeface="Times New Roman" pitchFamily="18" charset="0"/>
              </a:rPr>
              <a:t>Creative</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Commons</a:t>
            </a:r>
            <a:r>
              <a:rPr lang="cs-CZ" sz="1200" dirty="0" smtClean="0">
                <a:latin typeface="Times New Roman" pitchFamily="18" charset="0"/>
                <a:cs typeface="Times New Roman" pitchFamily="18" charset="0"/>
              </a:rPr>
              <a:t> na www: http://commons.wikimedia.org/wiki/File:Austria_satellite-map.jpg</a:t>
            </a:r>
          </a:p>
          <a:p>
            <a:pPr>
              <a:buNone/>
            </a:pPr>
            <a:r>
              <a:rPr lang="cs-CZ" sz="1200" dirty="0" smtClean="0">
                <a:latin typeface="Times New Roman" pitchFamily="18" charset="0"/>
                <a:cs typeface="Times New Roman" pitchFamily="18" charset="0"/>
              </a:rPr>
              <a:t>Obr. 4 - MOs810 </a:t>
            </a:r>
            <a:r>
              <a:rPr lang="en-US" sz="1200" dirty="0" smtClean="0">
                <a:latin typeface="Times New Roman" pitchFamily="18" charset="0"/>
                <a:cs typeface="Times New Roman" pitchFamily="18" charset="0"/>
              </a:rPr>
              <a:t>[201</a:t>
            </a:r>
            <a:r>
              <a:rPr lang="cs-CZ" sz="12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-0</a:t>
            </a:r>
            <a:r>
              <a:rPr lang="cs-CZ" sz="1200" dirty="0" smtClean="0">
                <a:latin typeface="Times New Roman" pitchFamily="18" charset="0"/>
                <a:cs typeface="Times New Roman" pitchFamily="18" charset="0"/>
              </a:rPr>
              <a:t>3-24</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 dostupné pod licencí </a:t>
            </a:r>
            <a:r>
              <a:rPr lang="cs-CZ" sz="1200" dirty="0" err="1" smtClean="0">
                <a:latin typeface="Times New Roman" pitchFamily="18" charset="0"/>
                <a:cs typeface="Times New Roman" pitchFamily="18" charset="0"/>
              </a:rPr>
              <a:t>Creative</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Commons</a:t>
            </a:r>
            <a:r>
              <a:rPr lang="cs-CZ" sz="1200" dirty="0" smtClean="0">
                <a:latin typeface="Times New Roman" pitchFamily="18" charset="0"/>
                <a:cs typeface="Times New Roman" pitchFamily="18" charset="0"/>
              </a:rPr>
              <a:t> na www: http://commons.wikimedia.org/wiki/File:Erratic_Poznan_Morasko_Campus.jpg?uselang=cs</a:t>
            </a:r>
          </a:p>
          <a:p>
            <a:pPr>
              <a:buNone/>
            </a:pPr>
            <a:r>
              <a:rPr lang="cs-CZ" sz="1200" dirty="0" smtClean="0">
                <a:latin typeface="Times New Roman" pitchFamily="18" charset="0"/>
                <a:cs typeface="Times New Roman" pitchFamily="18" charset="0"/>
              </a:rPr>
              <a:t>Obr. 5 - </a:t>
            </a:r>
            <a:r>
              <a:rPr lang="cs-CZ" sz="1200" dirty="0" err="1" smtClean="0">
                <a:latin typeface="Times New Roman" pitchFamily="18" charset="0"/>
                <a:cs typeface="Times New Roman" pitchFamily="18" charset="0"/>
              </a:rPr>
              <a:t>Freeze</a:t>
            </a:r>
            <a:r>
              <a:rPr lang="en-US" sz="1200" dirty="0" smtClean="0">
                <a:latin typeface="Times New Roman" pitchFamily="18" charset="0"/>
                <a:cs typeface="Times New Roman" pitchFamily="18" charset="0"/>
              </a:rPr>
              <a:t> [201</a:t>
            </a:r>
            <a:r>
              <a:rPr lang="cs-CZ" sz="12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-0</a:t>
            </a:r>
            <a:r>
              <a:rPr lang="cs-CZ" sz="1200" dirty="0" smtClean="0">
                <a:latin typeface="Times New Roman" pitchFamily="18" charset="0"/>
                <a:cs typeface="Times New Roman" pitchFamily="18" charset="0"/>
              </a:rPr>
              <a:t>3-24</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 dostupné pod licencí </a:t>
            </a:r>
            <a:r>
              <a:rPr lang="cs-CZ" sz="1200" dirty="0" err="1" smtClean="0">
                <a:latin typeface="Times New Roman" pitchFamily="18" charset="0"/>
                <a:cs typeface="Times New Roman" pitchFamily="18" charset="0"/>
              </a:rPr>
              <a:t>Creative</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Commons</a:t>
            </a:r>
            <a:r>
              <a:rPr lang="cs-CZ" sz="1200" dirty="0" smtClean="0">
                <a:latin typeface="Times New Roman" pitchFamily="18" charset="0"/>
                <a:cs typeface="Times New Roman" pitchFamily="18" charset="0"/>
              </a:rPr>
              <a:t> na www: http://commons.wikimedia.org/wiki/File:POL_Pustynia_Siedlecka_lipiec_2005.jpg?uselang=cs</a:t>
            </a:r>
          </a:p>
          <a:p>
            <a:pPr>
              <a:buNone/>
            </a:pPr>
            <a:r>
              <a:rPr lang="cs-CZ" sz="1200" dirty="0" smtClean="0">
                <a:latin typeface="Times New Roman" pitchFamily="18" charset="0"/>
                <a:cs typeface="Times New Roman" pitchFamily="18" charset="0"/>
              </a:rPr>
              <a:t>Obr. 6 - </a:t>
            </a:r>
            <a:r>
              <a:rPr lang="cs-CZ" sz="1200" dirty="0" err="1" smtClean="0">
                <a:latin typeface="Times New Roman" pitchFamily="18" charset="0"/>
                <a:cs typeface="Times New Roman" pitchFamily="18" charset="0"/>
              </a:rPr>
              <a:t>bonczek</a:t>
            </a:r>
            <a:r>
              <a:rPr lang="cs-CZ" sz="1200" dirty="0" smtClean="0">
                <a:latin typeface="Times New Roman" pitchFamily="18" charset="0"/>
                <a:cs typeface="Times New Roman" pitchFamily="18" charset="0"/>
              </a:rPr>
              <a:t>_</a:t>
            </a:r>
            <a:r>
              <a:rPr lang="cs-CZ" sz="1200" dirty="0" err="1" smtClean="0">
                <a:latin typeface="Times New Roman" pitchFamily="18" charset="0"/>
                <a:cs typeface="Times New Roman" pitchFamily="18" charset="0"/>
              </a:rPr>
              <a:t>hydroforgroup</a:t>
            </a:r>
            <a:r>
              <a:rPr lang="en-US" sz="1200" dirty="0" smtClean="0">
                <a:latin typeface="Times New Roman" pitchFamily="18" charset="0"/>
                <a:cs typeface="Times New Roman" pitchFamily="18" charset="0"/>
              </a:rPr>
              <a:t> [201</a:t>
            </a:r>
            <a:r>
              <a:rPr lang="cs-CZ" sz="12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-0</a:t>
            </a:r>
            <a:r>
              <a:rPr lang="cs-CZ" sz="1200" dirty="0" smtClean="0">
                <a:latin typeface="Times New Roman" pitchFamily="18" charset="0"/>
                <a:cs typeface="Times New Roman" pitchFamily="18" charset="0"/>
              </a:rPr>
              <a:t>3-24</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 dostupné pod licencí </a:t>
            </a:r>
            <a:r>
              <a:rPr lang="cs-CZ" sz="1200" dirty="0" err="1" smtClean="0">
                <a:latin typeface="Times New Roman" pitchFamily="18" charset="0"/>
                <a:cs typeface="Times New Roman" pitchFamily="18" charset="0"/>
              </a:rPr>
              <a:t>Creative</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Commons</a:t>
            </a:r>
            <a:r>
              <a:rPr lang="cs-CZ" sz="1200" dirty="0" smtClean="0">
                <a:latin typeface="Times New Roman" pitchFamily="18" charset="0"/>
                <a:cs typeface="Times New Roman" pitchFamily="18" charset="0"/>
              </a:rPr>
              <a:t> na www: http://commons.wikimedia.org/wiki/File:Warszawa_-_fotopolska.eu_%2821559%29.jpg?uselang=cs</a:t>
            </a:r>
          </a:p>
          <a:p>
            <a:pPr>
              <a:buNone/>
            </a:pPr>
            <a:r>
              <a:rPr lang="cs-CZ" sz="1200" dirty="0" smtClean="0">
                <a:latin typeface="Times New Roman" pitchFamily="18" charset="0"/>
                <a:cs typeface="Times New Roman" pitchFamily="18" charset="0"/>
              </a:rPr>
              <a:t>Obr. 7 - </a:t>
            </a:r>
            <a:r>
              <a:rPr lang="cs-CZ" sz="1200" dirty="0" err="1" smtClean="0">
                <a:latin typeface="Times New Roman" pitchFamily="18" charset="0"/>
                <a:cs typeface="Times New Roman" pitchFamily="18" charset="0"/>
              </a:rPr>
              <a:t>Ghirlandajo</a:t>
            </a:r>
            <a:r>
              <a:rPr lang="en-US" sz="1200" dirty="0" smtClean="0">
                <a:latin typeface="Times New Roman" pitchFamily="18" charset="0"/>
                <a:cs typeface="Times New Roman" pitchFamily="18" charset="0"/>
              </a:rPr>
              <a:t> [201</a:t>
            </a:r>
            <a:r>
              <a:rPr lang="cs-CZ" sz="1200" dirty="0" smtClean="0">
                <a:latin typeface="Times New Roman" pitchFamily="18" charset="0"/>
                <a:cs typeface="Times New Roman" pitchFamily="18" charset="0"/>
              </a:rPr>
              <a:t>3</a:t>
            </a:r>
            <a:r>
              <a:rPr lang="en-US" sz="1200" dirty="0" smtClean="0">
                <a:latin typeface="Times New Roman" pitchFamily="18" charset="0"/>
                <a:cs typeface="Times New Roman" pitchFamily="18" charset="0"/>
              </a:rPr>
              <a:t>-0</a:t>
            </a:r>
            <a:r>
              <a:rPr lang="cs-CZ" sz="1200" dirty="0" smtClean="0">
                <a:latin typeface="Times New Roman" pitchFamily="18" charset="0"/>
                <a:cs typeface="Times New Roman" pitchFamily="18" charset="0"/>
              </a:rPr>
              <a:t>3-24</a:t>
            </a:r>
            <a:r>
              <a:rPr lang="en-US" sz="1200" dirty="0" smtClean="0">
                <a:latin typeface="Times New Roman" pitchFamily="18" charset="0"/>
                <a:cs typeface="Times New Roman" pitchFamily="18" charset="0"/>
              </a:rPr>
              <a:t>]</a:t>
            </a:r>
            <a:r>
              <a:rPr lang="cs-CZ" sz="1200" dirty="0" smtClean="0">
                <a:latin typeface="Times New Roman" pitchFamily="18" charset="0"/>
                <a:cs typeface="Times New Roman" pitchFamily="18" charset="0"/>
              </a:rPr>
              <a:t>, dostupné jako volné dílo na www: http</a:t>
            </a:r>
            <a:r>
              <a:rPr lang="cs-CZ" sz="1200" smtClean="0">
                <a:latin typeface="Times New Roman" pitchFamily="18" charset="0"/>
                <a:cs typeface="Times New Roman" pitchFamily="18" charset="0"/>
              </a:rPr>
              <a:t>://commons.wikimedia.org/wiki/File:Chenstokhov.jpg</a:t>
            </a:r>
          </a:p>
          <a:p>
            <a:pPr>
              <a:buNone/>
            </a:pPr>
            <a:r>
              <a:rPr lang="cs-CZ" sz="1200" smtClean="0">
                <a:latin typeface="Times New Roman" pitchFamily="18" charset="0"/>
                <a:cs typeface="Times New Roman" pitchFamily="18" charset="0"/>
              </a:rPr>
              <a:t>Obr. 8 - Sonnblick</a:t>
            </a:r>
            <a:r>
              <a:rPr lang="en-US" sz="1200" smtClean="0">
                <a:latin typeface="Times New Roman" pitchFamily="18" charset="0"/>
                <a:cs typeface="Times New Roman" pitchFamily="18" charset="0"/>
              </a:rPr>
              <a:t> [201</a:t>
            </a:r>
            <a:r>
              <a:rPr lang="cs-CZ" sz="1200" smtClean="0">
                <a:latin typeface="Times New Roman" pitchFamily="18" charset="0"/>
                <a:cs typeface="Times New Roman" pitchFamily="18" charset="0"/>
              </a:rPr>
              <a:t>3</a:t>
            </a:r>
            <a:r>
              <a:rPr lang="en-US" sz="1200" smtClean="0">
                <a:latin typeface="Times New Roman" pitchFamily="18" charset="0"/>
                <a:cs typeface="Times New Roman" pitchFamily="18" charset="0"/>
              </a:rPr>
              <a:t>-0</a:t>
            </a:r>
            <a:r>
              <a:rPr lang="cs-CZ" sz="1200" smtClean="0">
                <a:latin typeface="Times New Roman" pitchFamily="18" charset="0"/>
                <a:cs typeface="Times New Roman" pitchFamily="18" charset="0"/>
              </a:rPr>
              <a:t>3-24</a:t>
            </a:r>
            <a:r>
              <a:rPr lang="en-US" sz="1200" smtClean="0">
                <a:latin typeface="Times New Roman" pitchFamily="18" charset="0"/>
                <a:cs typeface="Times New Roman" pitchFamily="18" charset="0"/>
              </a:rPr>
              <a:t>]</a:t>
            </a:r>
            <a:r>
              <a:rPr lang="cs-CZ" sz="1200" smtClean="0">
                <a:latin typeface="Times New Roman" pitchFamily="18" charset="0"/>
                <a:cs typeface="Times New Roman" pitchFamily="18" charset="0"/>
              </a:rPr>
              <a:t>, dostupné pod licencí Creative Commons na www: http://commons.wikimedia.org/wiki/File:Racherin-Glockner2.jpg</a:t>
            </a:r>
          </a:p>
          <a:p>
            <a:pPr>
              <a:buNone/>
            </a:pPr>
            <a:r>
              <a:rPr lang="cs-CZ" sz="1200" smtClean="0">
                <a:latin typeface="Times New Roman" pitchFamily="18" charset="0"/>
                <a:cs typeface="Times New Roman" pitchFamily="18" charset="0"/>
              </a:rPr>
              <a:t>Obr. 9 - Bjoertvedt </a:t>
            </a:r>
            <a:r>
              <a:rPr lang="en-US" sz="1200" smtClean="0">
                <a:latin typeface="Times New Roman" pitchFamily="18" charset="0"/>
                <a:cs typeface="Times New Roman" pitchFamily="18" charset="0"/>
              </a:rPr>
              <a:t>[201</a:t>
            </a:r>
            <a:r>
              <a:rPr lang="cs-CZ" sz="1200" smtClean="0">
                <a:latin typeface="Times New Roman" pitchFamily="18" charset="0"/>
                <a:cs typeface="Times New Roman" pitchFamily="18" charset="0"/>
              </a:rPr>
              <a:t>3</a:t>
            </a:r>
            <a:r>
              <a:rPr lang="en-US" sz="1200" smtClean="0">
                <a:latin typeface="Times New Roman" pitchFamily="18" charset="0"/>
                <a:cs typeface="Times New Roman" pitchFamily="18" charset="0"/>
              </a:rPr>
              <a:t>-0</a:t>
            </a:r>
            <a:r>
              <a:rPr lang="cs-CZ" sz="1200" smtClean="0">
                <a:latin typeface="Times New Roman" pitchFamily="18" charset="0"/>
                <a:cs typeface="Times New Roman" pitchFamily="18" charset="0"/>
              </a:rPr>
              <a:t>3-24</a:t>
            </a:r>
            <a:r>
              <a:rPr lang="en-US" sz="1200" smtClean="0">
                <a:latin typeface="Times New Roman" pitchFamily="18" charset="0"/>
                <a:cs typeface="Times New Roman" pitchFamily="18" charset="0"/>
              </a:rPr>
              <a:t>]</a:t>
            </a:r>
            <a:r>
              <a:rPr lang="cs-CZ" sz="1200" smtClean="0">
                <a:latin typeface="Times New Roman" pitchFamily="18" charset="0"/>
                <a:cs typeface="Times New Roman" pitchFamily="18" charset="0"/>
              </a:rPr>
              <a:t>, dostupné pod licencí Creative Commons na www: http://commons.wikimedia.org/wiki/File:Austria_Neusiedler_See_from_west_IMG_9086.JPG</a:t>
            </a:r>
          </a:p>
          <a:p>
            <a:pPr>
              <a:buNone/>
            </a:pPr>
            <a:r>
              <a:rPr lang="cs-CZ" sz="1200" smtClean="0">
                <a:latin typeface="Times New Roman" pitchFamily="18" charset="0"/>
                <a:cs typeface="Times New Roman" pitchFamily="18" charset="0"/>
              </a:rPr>
              <a:t>Obr. 10 - Olsine</a:t>
            </a:r>
            <a:r>
              <a:rPr lang="en-US" sz="1200" smtClean="0">
                <a:latin typeface="Times New Roman" pitchFamily="18" charset="0"/>
                <a:cs typeface="Times New Roman" pitchFamily="18" charset="0"/>
              </a:rPr>
              <a:t> [201</a:t>
            </a:r>
            <a:r>
              <a:rPr lang="cs-CZ" sz="1200" smtClean="0">
                <a:latin typeface="Times New Roman" pitchFamily="18" charset="0"/>
                <a:cs typeface="Times New Roman" pitchFamily="18" charset="0"/>
              </a:rPr>
              <a:t>3</a:t>
            </a:r>
            <a:r>
              <a:rPr lang="en-US" sz="1200" smtClean="0">
                <a:latin typeface="Times New Roman" pitchFamily="18" charset="0"/>
                <a:cs typeface="Times New Roman" pitchFamily="18" charset="0"/>
              </a:rPr>
              <a:t>-0</a:t>
            </a:r>
            <a:r>
              <a:rPr lang="cs-CZ" sz="1200" smtClean="0">
                <a:latin typeface="Times New Roman" pitchFamily="18" charset="0"/>
                <a:cs typeface="Times New Roman" pitchFamily="18" charset="0"/>
              </a:rPr>
              <a:t>3-24</a:t>
            </a:r>
            <a:r>
              <a:rPr lang="en-US" sz="1200" smtClean="0">
                <a:latin typeface="Times New Roman" pitchFamily="18" charset="0"/>
                <a:cs typeface="Times New Roman" pitchFamily="18" charset="0"/>
              </a:rPr>
              <a:t>]</a:t>
            </a:r>
            <a:r>
              <a:rPr lang="cs-CZ" sz="1200" smtClean="0">
                <a:latin typeface="Times New Roman" pitchFamily="18" charset="0"/>
                <a:cs typeface="Times New Roman" pitchFamily="18" charset="0"/>
              </a:rPr>
              <a:t>, dostupné jako volné dílo na www: http://commons.wikimedia.org/wiki/File:Foehnwind_am_bodensee.jpg?uselang=cs</a:t>
            </a:r>
          </a:p>
          <a:p>
            <a:pPr>
              <a:buNone/>
            </a:pPr>
            <a:r>
              <a:rPr lang="cs-CZ" sz="1200" smtClean="0">
                <a:latin typeface="Times New Roman" pitchFamily="18" charset="0"/>
                <a:cs typeface="Times New Roman" pitchFamily="18" charset="0"/>
              </a:rPr>
              <a:t>Obr. 11 - Domser</a:t>
            </a:r>
            <a:r>
              <a:rPr lang="en-US" sz="1200" smtClean="0">
                <a:latin typeface="Times New Roman" pitchFamily="18" charset="0"/>
                <a:cs typeface="Times New Roman" pitchFamily="18" charset="0"/>
              </a:rPr>
              <a:t> [201</a:t>
            </a:r>
            <a:r>
              <a:rPr lang="cs-CZ" sz="1200" smtClean="0">
                <a:latin typeface="Times New Roman" pitchFamily="18" charset="0"/>
                <a:cs typeface="Times New Roman" pitchFamily="18" charset="0"/>
              </a:rPr>
              <a:t>3</a:t>
            </a:r>
            <a:r>
              <a:rPr lang="en-US" sz="1200" smtClean="0">
                <a:latin typeface="Times New Roman" pitchFamily="18" charset="0"/>
                <a:cs typeface="Times New Roman" pitchFamily="18" charset="0"/>
              </a:rPr>
              <a:t>-0</a:t>
            </a:r>
            <a:r>
              <a:rPr lang="cs-CZ" sz="1200" smtClean="0">
                <a:latin typeface="Times New Roman" pitchFamily="18" charset="0"/>
                <a:cs typeface="Times New Roman" pitchFamily="18" charset="0"/>
              </a:rPr>
              <a:t>3-24</a:t>
            </a:r>
            <a:r>
              <a:rPr lang="en-US" sz="1200" smtClean="0">
                <a:latin typeface="Times New Roman" pitchFamily="18" charset="0"/>
                <a:cs typeface="Times New Roman" pitchFamily="18" charset="0"/>
              </a:rPr>
              <a:t>]</a:t>
            </a:r>
            <a:r>
              <a:rPr lang="cs-CZ" sz="1200" smtClean="0">
                <a:latin typeface="Times New Roman" pitchFamily="18" charset="0"/>
                <a:cs typeface="Times New Roman" pitchFamily="18" charset="0"/>
              </a:rPr>
              <a:t>, dostupné pod licencí Creative Commons na www: http://commons.wikimedia.org/wiki/File:Collage_von_Wien.jpg</a:t>
            </a:r>
          </a:p>
          <a:p>
            <a:pPr>
              <a:buNone/>
            </a:pPr>
            <a:r>
              <a:rPr lang="cs-CZ" sz="1200" smtClean="0">
                <a:latin typeface="Times New Roman" pitchFamily="18" charset="0"/>
                <a:cs typeface="Times New Roman" pitchFamily="18" charset="0"/>
              </a:rPr>
              <a:t>Obr. 12 - Andreas Praefcke</a:t>
            </a:r>
            <a:r>
              <a:rPr lang="en-US" sz="1200" smtClean="0">
                <a:latin typeface="Times New Roman" pitchFamily="18" charset="0"/>
                <a:cs typeface="Times New Roman" pitchFamily="18" charset="0"/>
              </a:rPr>
              <a:t> [201</a:t>
            </a:r>
            <a:r>
              <a:rPr lang="cs-CZ" sz="1200" smtClean="0">
                <a:latin typeface="Times New Roman" pitchFamily="18" charset="0"/>
                <a:cs typeface="Times New Roman" pitchFamily="18" charset="0"/>
              </a:rPr>
              <a:t>3</a:t>
            </a:r>
            <a:r>
              <a:rPr lang="en-US" sz="1200" smtClean="0">
                <a:latin typeface="Times New Roman" pitchFamily="18" charset="0"/>
                <a:cs typeface="Times New Roman" pitchFamily="18" charset="0"/>
              </a:rPr>
              <a:t>-0</a:t>
            </a:r>
            <a:r>
              <a:rPr lang="cs-CZ" sz="1200" smtClean="0">
                <a:latin typeface="Times New Roman" pitchFamily="18" charset="0"/>
                <a:cs typeface="Times New Roman" pitchFamily="18" charset="0"/>
              </a:rPr>
              <a:t>3-24</a:t>
            </a:r>
            <a:r>
              <a:rPr lang="en-US" sz="1200" smtClean="0">
                <a:latin typeface="Times New Roman" pitchFamily="18" charset="0"/>
                <a:cs typeface="Times New Roman" pitchFamily="18" charset="0"/>
              </a:rPr>
              <a:t>]</a:t>
            </a:r>
            <a:r>
              <a:rPr lang="cs-CZ" sz="1200" smtClean="0">
                <a:latin typeface="Times New Roman" pitchFamily="18" charset="0"/>
                <a:cs typeface="Times New Roman" pitchFamily="18" charset="0"/>
              </a:rPr>
              <a:t>, dostupné pod licencí Creative Commons na www: http://commons.wikimedia.org/wiki/File:Bern_Bundesplatz4_Valiant_Bank.jpg?uselang=cs</a:t>
            </a:r>
            <a:endParaRPr lang="cs-CZ" sz="1200" dirty="0" smtClean="0">
              <a:latin typeface="Times New Roman" pitchFamily="18" charset="0"/>
              <a:cs typeface="Times New Roman" pitchFamily="18" charset="0"/>
            </a:endParaRPr>
          </a:p>
          <a:p>
            <a:pPr>
              <a:buNone/>
            </a:pPr>
            <a:endParaRPr lang="es-ES" sz="1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Obdélník 3"/>
          <p:cNvSpPr/>
          <p:nvPr/>
        </p:nvSpPr>
        <p:spPr>
          <a:xfrm>
            <a:off x="214282" y="357166"/>
            <a:ext cx="8572560" cy="614366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a:t>
            </a:r>
            <a:endParaRPr lang="cs-CZ" dirty="0"/>
          </a:p>
        </p:txBody>
      </p:sp>
      <p:sp>
        <p:nvSpPr>
          <p:cNvPr id="2" name="Nadpis 1"/>
          <p:cNvSpPr>
            <a:spLocks noGrp="1"/>
          </p:cNvSpPr>
          <p:nvPr>
            <p:ph type="title" idx="4294967295"/>
          </p:nvPr>
        </p:nvSpPr>
        <p:spPr>
          <a:xfrm>
            <a:off x="1000100" y="1142984"/>
            <a:ext cx="7158037" cy="642938"/>
          </a:xfrm>
        </p:spPr>
        <p:txBody>
          <a:bodyPr>
            <a:noAutofit/>
          </a:bodyPr>
          <a:lstStyle/>
          <a:p>
            <a:r>
              <a:rPr lang="cs-CZ" sz="6000" dirty="0" smtClean="0">
                <a:solidFill>
                  <a:schemeClr val="accent2"/>
                </a:solidFill>
                <a:latin typeface="Times New Roman" pitchFamily="18" charset="0"/>
                <a:cs typeface="Times New Roman" pitchFamily="18" charset="0"/>
              </a:rPr>
              <a:t>Zopakujte si:</a:t>
            </a:r>
            <a:endParaRPr lang="cs-CZ" sz="6000" dirty="0">
              <a:solidFill>
                <a:schemeClr val="accent2"/>
              </a:solidFill>
              <a:latin typeface="Times New Roman" pitchFamily="18" charset="0"/>
              <a:cs typeface="Times New Roman" pitchFamily="18" charset="0"/>
            </a:endParaRPr>
          </a:p>
        </p:txBody>
      </p:sp>
      <p:sp>
        <p:nvSpPr>
          <p:cNvPr id="5" name="TextovéPole 4"/>
          <p:cNvSpPr txBox="1"/>
          <p:nvPr/>
        </p:nvSpPr>
        <p:spPr>
          <a:xfrm>
            <a:off x="1142976" y="2500306"/>
            <a:ext cx="6858048" cy="2646878"/>
          </a:xfrm>
          <a:prstGeom prst="rect">
            <a:avLst/>
          </a:prstGeom>
          <a:noFill/>
        </p:spPr>
        <p:txBody>
          <a:bodyPr wrap="square" rtlCol="0">
            <a:spAutoFit/>
          </a:bodyPr>
          <a:lstStyle/>
          <a:p>
            <a:r>
              <a:rPr lang="cs-CZ" sz="2200" b="1" smtClean="0">
                <a:solidFill>
                  <a:schemeClr val="accent2">
                    <a:lumMod val="50000"/>
                  </a:schemeClr>
                </a:solidFill>
                <a:latin typeface="Times New Roman" pitchFamily="18" charset="0"/>
                <a:cs typeface="Times New Roman" pitchFamily="18" charset="0"/>
              </a:rPr>
              <a:t>Povrch střední Evropy byl vytvarován převážně</a:t>
            </a:r>
            <a:endParaRPr lang="cs-CZ" sz="2200" b="1" dirty="0" smtClean="0">
              <a:solidFill>
                <a:schemeClr val="accent2">
                  <a:lumMod val="50000"/>
                </a:schemeClr>
              </a:solidFill>
              <a:latin typeface="Times New Roman" pitchFamily="18" charset="0"/>
              <a:cs typeface="Times New Roman" pitchFamily="18" charset="0"/>
            </a:endParaRPr>
          </a:p>
          <a:p>
            <a:endParaRPr lang="cs-CZ" sz="2400" b="1" dirty="0" smtClean="0">
              <a:solidFill>
                <a:schemeClr val="accent2">
                  <a:lumMod val="50000"/>
                </a:schemeClr>
              </a:solidFill>
              <a:latin typeface="Times New Roman" pitchFamily="18" charset="0"/>
              <a:cs typeface="Times New Roman" pitchFamily="18" charset="0"/>
            </a:endParaRPr>
          </a:p>
          <a:p>
            <a:pPr marL="342900" indent="-342900">
              <a:buAutoNum type="alphaLcParenR"/>
            </a:pPr>
            <a:r>
              <a:rPr lang="cs-CZ" sz="2400" b="1" smtClean="0">
                <a:solidFill>
                  <a:schemeClr val="accent2">
                    <a:lumMod val="50000"/>
                  </a:schemeClr>
                </a:solidFill>
                <a:latin typeface="Times New Roman" pitchFamily="18" charset="0"/>
                <a:cs typeface="Times New Roman" pitchFamily="18" charset="0"/>
              </a:rPr>
              <a:t>Alpinským vrásněním</a:t>
            </a:r>
            <a:endParaRPr lang="cs-CZ" sz="2400" b="1" dirty="0" smtClean="0">
              <a:solidFill>
                <a:schemeClr val="accent2">
                  <a:lumMod val="50000"/>
                </a:schemeClr>
              </a:solidFill>
              <a:latin typeface="Times New Roman" pitchFamily="18" charset="0"/>
              <a:cs typeface="Times New Roman" pitchFamily="18" charset="0"/>
            </a:endParaRPr>
          </a:p>
          <a:p>
            <a:pPr marL="342900" indent="-342900">
              <a:buAutoNum type="alphaLcParenR"/>
            </a:pPr>
            <a:endParaRPr lang="cs-CZ" sz="2400" b="1" dirty="0" smtClean="0">
              <a:solidFill>
                <a:schemeClr val="accent2">
                  <a:lumMod val="50000"/>
                </a:schemeClr>
              </a:solidFill>
              <a:latin typeface="Times New Roman" pitchFamily="18" charset="0"/>
              <a:cs typeface="Times New Roman" pitchFamily="18" charset="0"/>
            </a:endParaRPr>
          </a:p>
          <a:p>
            <a:pPr marL="342900" indent="-342900">
              <a:buAutoNum type="alphaLcParenR"/>
            </a:pPr>
            <a:r>
              <a:rPr lang="cs-CZ" sz="2400" b="1" smtClean="0">
                <a:solidFill>
                  <a:schemeClr val="accent2">
                    <a:lumMod val="50000"/>
                  </a:schemeClr>
                </a:solidFill>
                <a:latin typeface="Times New Roman" pitchFamily="18" charset="0"/>
                <a:cs typeface="Times New Roman" pitchFamily="18" charset="0"/>
              </a:rPr>
              <a:t>Hercynským vrásněním</a:t>
            </a:r>
            <a:endParaRPr lang="cs-CZ" sz="2400" b="1" dirty="0" smtClean="0">
              <a:solidFill>
                <a:schemeClr val="accent2">
                  <a:lumMod val="50000"/>
                </a:schemeClr>
              </a:solidFill>
              <a:latin typeface="Times New Roman" pitchFamily="18" charset="0"/>
              <a:cs typeface="Times New Roman" pitchFamily="18" charset="0"/>
            </a:endParaRPr>
          </a:p>
          <a:p>
            <a:pPr marL="342900" indent="-342900">
              <a:buAutoNum type="alphaLcParenR"/>
            </a:pPr>
            <a:endParaRPr lang="cs-CZ" sz="2400" b="1" dirty="0" smtClean="0">
              <a:solidFill>
                <a:schemeClr val="accent2">
                  <a:lumMod val="50000"/>
                </a:schemeClr>
              </a:solidFill>
              <a:latin typeface="Times New Roman" pitchFamily="18" charset="0"/>
              <a:cs typeface="Times New Roman" pitchFamily="18" charset="0"/>
            </a:endParaRPr>
          </a:p>
          <a:p>
            <a:pPr marL="342900" indent="-342900">
              <a:buAutoNum type="alphaLcParenR"/>
            </a:pPr>
            <a:r>
              <a:rPr lang="cs-CZ" sz="2400" b="1" smtClean="0">
                <a:solidFill>
                  <a:schemeClr val="accent2">
                    <a:lumMod val="50000"/>
                  </a:schemeClr>
                </a:solidFill>
                <a:latin typeface="Times New Roman" pitchFamily="18" charset="0"/>
                <a:cs typeface="Times New Roman" pitchFamily="18" charset="0"/>
              </a:rPr>
              <a:t>Kaledonským vrásněním</a:t>
            </a:r>
            <a:endParaRPr lang="cs-CZ" sz="2400" b="1"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xEl>
                                              <p:pRg st="6" end="6"/>
                                            </p:txEl>
                                          </p:spTgt>
                                        </p:tgtEl>
                                      </p:cBhvr>
                                    </p:animEffect>
                                    <p:set>
                                      <p:cBhvr>
                                        <p:cTn id="7" dur="1" fill="hold">
                                          <p:stCondLst>
                                            <p:cond delay="1999"/>
                                          </p:stCondLst>
                                        </p:cTn>
                                        <p:tgtEl>
                                          <p:spTgt spid="5">
                                            <p:txEl>
                                              <p:pRg st="6" end="6"/>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xEl>
                                              <p:pRg st="2" end="2"/>
                                            </p:txEl>
                                          </p:spTgt>
                                        </p:tgtEl>
                                      </p:cBhvr>
                                    </p:animEffect>
                                    <p:set>
                                      <p:cBhvr>
                                        <p:cTn id="12"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obr1_mapa.jpg"/>
          <p:cNvPicPr>
            <a:picLocks noChangeAspect="1"/>
          </p:cNvPicPr>
          <p:nvPr/>
        </p:nvPicPr>
        <p:blipFill>
          <a:blip r:embed="rId2" cstate="print"/>
          <a:srcRect l="18481" t="30986" r="4004" b="12676"/>
          <a:stretch>
            <a:fillRect/>
          </a:stretch>
        </p:blipFill>
        <p:spPr>
          <a:xfrm>
            <a:off x="1691680" y="1052736"/>
            <a:ext cx="5703034" cy="4472968"/>
          </a:xfrm>
          <a:prstGeom prst="rect">
            <a:avLst/>
          </a:prstGeom>
        </p:spPr>
      </p:pic>
      <p:sp>
        <p:nvSpPr>
          <p:cNvPr id="3" name="TextovéPole 2"/>
          <p:cNvSpPr txBox="1"/>
          <p:nvPr/>
        </p:nvSpPr>
        <p:spPr>
          <a:xfrm>
            <a:off x="2267744" y="3933056"/>
            <a:ext cx="1085362" cy="369332"/>
          </a:xfrm>
          <a:prstGeom prst="rect">
            <a:avLst/>
          </a:prstGeom>
          <a:noFill/>
        </p:spPr>
        <p:txBody>
          <a:bodyPr wrap="none" rtlCol="0">
            <a:spAutoFit/>
          </a:bodyPr>
          <a:lstStyle/>
          <a:p>
            <a:r>
              <a:rPr lang="cs-CZ" smtClean="0"/>
              <a:t>Švýcarsko</a:t>
            </a:r>
            <a:endParaRPr lang="cs-CZ"/>
          </a:p>
        </p:txBody>
      </p:sp>
      <p:sp>
        <p:nvSpPr>
          <p:cNvPr id="4" name="TextovéPole 3"/>
          <p:cNvSpPr txBox="1"/>
          <p:nvPr/>
        </p:nvSpPr>
        <p:spPr>
          <a:xfrm>
            <a:off x="3995936" y="3789040"/>
            <a:ext cx="1068434" cy="369332"/>
          </a:xfrm>
          <a:prstGeom prst="rect">
            <a:avLst/>
          </a:prstGeom>
          <a:noFill/>
        </p:spPr>
        <p:txBody>
          <a:bodyPr wrap="none" rtlCol="0">
            <a:spAutoFit/>
          </a:bodyPr>
          <a:lstStyle/>
          <a:p>
            <a:r>
              <a:rPr lang="cs-CZ" smtClean="0"/>
              <a:t>Rakousko</a:t>
            </a:r>
            <a:endParaRPr lang="cs-CZ"/>
          </a:p>
        </p:txBody>
      </p:sp>
      <p:sp>
        <p:nvSpPr>
          <p:cNvPr id="5" name="TextovéPole 4"/>
          <p:cNvSpPr txBox="1"/>
          <p:nvPr/>
        </p:nvSpPr>
        <p:spPr>
          <a:xfrm>
            <a:off x="4283968" y="2780928"/>
            <a:ext cx="781432" cy="369332"/>
          </a:xfrm>
          <a:prstGeom prst="rect">
            <a:avLst/>
          </a:prstGeom>
          <a:noFill/>
        </p:spPr>
        <p:txBody>
          <a:bodyPr wrap="none" rtlCol="0">
            <a:spAutoFit/>
          </a:bodyPr>
          <a:lstStyle/>
          <a:p>
            <a:r>
              <a:rPr lang="cs-CZ" smtClean="0"/>
              <a:t>Polsko</a:t>
            </a:r>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332656"/>
            <a:ext cx="2941126" cy="1323439"/>
          </a:xfrm>
          <a:prstGeom prst="rect">
            <a:avLst/>
          </a:prstGeom>
          <a:noFill/>
        </p:spPr>
        <p:txBody>
          <a:bodyPr wrap="none" lIns="91440" tIns="45720" rIns="91440" bIns="45720">
            <a:spAutoFit/>
          </a:bodyPr>
          <a:lstStyle/>
          <a:p>
            <a:pPr algn="ctr"/>
            <a:r>
              <a:rPr lang="cs-CZ" sz="8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Polsko</a:t>
            </a:r>
            <a:endParaRPr lang="cs-CZ"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Obrázek 3" descr="obr2_Mapa_Slovenska.PNG"/>
          <p:cNvPicPr>
            <a:picLocks noChangeAspect="1"/>
          </p:cNvPicPr>
          <p:nvPr/>
        </p:nvPicPr>
        <p:blipFill>
          <a:blip r:embed="rId2" cstate="print"/>
          <a:stretch>
            <a:fillRect/>
          </a:stretch>
        </p:blipFill>
        <p:spPr>
          <a:xfrm>
            <a:off x="3347864" y="404664"/>
            <a:ext cx="5581105" cy="60064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395536" y="1628800"/>
            <a:ext cx="5679953" cy="3416320"/>
          </a:xfrm>
          <a:prstGeom prst="rect">
            <a:avLst/>
          </a:prstGeom>
          <a:noFill/>
        </p:spPr>
        <p:txBody>
          <a:bodyPr wrap="none" rtlCol="0">
            <a:spAutoFit/>
          </a:bodyPr>
          <a:lstStyle/>
          <a:p>
            <a:r>
              <a:rPr lang="cs-CZ" sz="4800" b="1" dirty="0" smtClean="0">
                <a:solidFill>
                  <a:schemeClr val="accent1">
                    <a:lumMod val="75000"/>
                  </a:schemeClr>
                </a:solidFill>
              </a:rPr>
              <a:t>Základní údaje</a:t>
            </a:r>
            <a:endParaRPr lang="cs-CZ" sz="2800" b="1" dirty="0" smtClean="0">
              <a:solidFill>
                <a:schemeClr val="accent1">
                  <a:lumMod val="75000"/>
                </a:schemeClr>
              </a:solidFill>
            </a:endParaRPr>
          </a:p>
          <a:p>
            <a:r>
              <a:rPr lang="cs-CZ" sz="2800" dirty="0" smtClean="0"/>
              <a:t>Hlavní město: </a:t>
            </a:r>
            <a:r>
              <a:rPr lang="cs-CZ" sz="2800" b="1" dirty="0" smtClean="0"/>
              <a:t>Varšava</a:t>
            </a:r>
          </a:p>
          <a:p>
            <a:r>
              <a:rPr lang="cs-CZ" sz="2800" dirty="0" smtClean="0"/>
              <a:t>Rozloha:</a:t>
            </a:r>
            <a:r>
              <a:rPr lang="pl-PL" sz="2800" dirty="0" smtClean="0"/>
              <a:t> </a:t>
            </a:r>
            <a:r>
              <a:rPr lang="pl-PL" sz="2800" b="1" dirty="0" smtClean="0"/>
              <a:t>312 679 km²</a:t>
            </a:r>
            <a:endParaRPr lang="cs-CZ" sz="2800" dirty="0" smtClean="0"/>
          </a:p>
          <a:p>
            <a:r>
              <a:rPr lang="cs-CZ" sz="2800" dirty="0" smtClean="0"/>
              <a:t>Počet obyvatel: </a:t>
            </a:r>
            <a:r>
              <a:rPr lang="cs-CZ" sz="2800" b="1" dirty="0" smtClean="0"/>
              <a:t>38,5 milionu</a:t>
            </a:r>
            <a:endParaRPr lang="cs-CZ" sz="2800" dirty="0" smtClean="0"/>
          </a:p>
          <a:p>
            <a:r>
              <a:rPr lang="cs-CZ" sz="2800" dirty="0" smtClean="0"/>
              <a:t>Administrativní členění: 16 </a:t>
            </a:r>
            <a:r>
              <a:rPr lang="cs-CZ" sz="2800" b="1" dirty="0" smtClean="0"/>
              <a:t>vojvodství</a:t>
            </a:r>
          </a:p>
          <a:p>
            <a:r>
              <a:rPr lang="cs-CZ" sz="2800" dirty="0" smtClean="0"/>
              <a:t>Státní zřízení: </a:t>
            </a:r>
            <a:r>
              <a:rPr lang="cs-CZ" sz="2800" b="1" dirty="0" smtClean="0"/>
              <a:t>republika </a:t>
            </a:r>
            <a:endParaRPr lang="cs-CZ" sz="2800" b="1" dirty="0" smtClean="0"/>
          </a:p>
          <a:p>
            <a:r>
              <a:rPr lang="cs-CZ" sz="2800" dirty="0" smtClean="0"/>
              <a:t>Měna</a:t>
            </a:r>
            <a:r>
              <a:rPr lang="cs-CZ" sz="2800" dirty="0" smtClean="0"/>
              <a:t>: </a:t>
            </a:r>
            <a:r>
              <a:rPr lang="cs-CZ" sz="2800" b="1" dirty="0" err="1" smtClean="0"/>
              <a:t>złoty</a:t>
            </a:r>
            <a:r>
              <a:rPr lang="cs-CZ" sz="2800" b="1" dirty="0" smtClean="0"/>
              <a:t> </a:t>
            </a:r>
          </a:p>
        </p:txBody>
      </p:sp>
      <p:sp>
        <p:nvSpPr>
          <p:cNvPr id="4" name="Obdélník 3"/>
          <p:cNvSpPr/>
          <p:nvPr/>
        </p:nvSpPr>
        <p:spPr>
          <a:xfrm>
            <a:off x="395536" y="332656"/>
            <a:ext cx="2941126" cy="1323439"/>
          </a:xfrm>
          <a:prstGeom prst="rect">
            <a:avLst/>
          </a:prstGeom>
          <a:noFill/>
        </p:spPr>
        <p:txBody>
          <a:bodyPr wrap="none" lIns="91440" tIns="45720" rIns="91440" bIns="45720">
            <a:spAutoFit/>
          </a:bodyPr>
          <a:lstStyle/>
          <a:p>
            <a:pPr algn="ctr"/>
            <a:r>
              <a:rPr lang="cs-CZ" sz="8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Polsko</a:t>
            </a:r>
            <a:endParaRPr lang="cs-CZ"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395537" y="1628800"/>
            <a:ext cx="8352928" cy="4832092"/>
          </a:xfrm>
          <a:prstGeom prst="rect">
            <a:avLst/>
          </a:prstGeom>
          <a:noFill/>
        </p:spPr>
        <p:txBody>
          <a:bodyPr wrap="square" rtlCol="0">
            <a:spAutoFit/>
          </a:bodyPr>
          <a:lstStyle/>
          <a:p>
            <a:r>
              <a:rPr lang="cs-CZ" sz="2800" dirty="0" smtClean="0"/>
              <a:t>- povrch má </a:t>
            </a:r>
            <a:r>
              <a:rPr lang="cs-CZ" sz="2800" b="1" dirty="0" smtClean="0"/>
              <a:t>nížinatý charakter </a:t>
            </a:r>
            <a:r>
              <a:rPr lang="cs-CZ" sz="2800" dirty="0" smtClean="0"/>
              <a:t>(Velkopolská nížina,  </a:t>
            </a:r>
          </a:p>
          <a:p>
            <a:r>
              <a:rPr lang="cs-CZ" sz="2800" dirty="0" smtClean="0"/>
              <a:t>  Slezská nížina, Mazovská nížina)</a:t>
            </a:r>
          </a:p>
          <a:p>
            <a:pPr>
              <a:buFontTx/>
              <a:buChar char="-"/>
            </a:pPr>
            <a:r>
              <a:rPr lang="cs-CZ" sz="2800" dirty="0" smtClean="0"/>
              <a:t> </a:t>
            </a:r>
            <a:r>
              <a:rPr lang="cs-CZ" sz="2800" b="1" dirty="0" smtClean="0"/>
              <a:t>jezerní plošiny </a:t>
            </a:r>
            <a:r>
              <a:rPr lang="cs-CZ" sz="2800" dirty="0" smtClean="0"/>
              <a:t>(Pomořanská, Mazurská)</a:t>
            </a:r>
          </a:p>
          <a:p>
            <a:pPr>
              <a:buFontTx/>
              <a:buChar char="-"/>
            </a:pPr>
            <a:r>
              <a:rPr lang="cs-CZ" sz="2800" dirty="0" smtClean="0"/>
              <a:t> bohaté surovinové zdroje (</a:t>
            </a:r>
            <a:r>
              <a:rPr lang="cs-CZ" sz="2800" b="1" dirty="0" smtClean="0"/>
              <a:t>uhlí, rudy</a:t>
            </a:r>
            <a:r>
              <a:rPr lang="cs-CZ" sz="2800" dirty="0" smtClean="0"/>
              <a:t>)</a:t>
            </a:r>
          </a:p>
          <a:p>
            <a:pPr>
              <a:buFontTx/>
              <a:buChar char="-"/>
            </a:pPr>
            <a:r>
              <a:rPr lang="cs-CZ" sz="2800" dirty="0" smtClean="0"/>
              <a:t> dopravní strojírenství (</a:t>
            </a:r>
            <a:r>
              <a:rPr lang="cs-CZ" sz="2800" b="1" dirty="0" smtClean="0"/>
              <a:t>auta </a:t>
            </a:r>
            <a:r>
              <a:rPr lang="cs-CZ" sz="2800" dirty="0" smtClean="0"/>
              <a:t>– Fiat, </a:t>
            </a:r>
            <a:r>
              <a:rPr lang="cs-CZ" sz="2800" b="1" dirty="0" smtClean="0"/>
              <a:t>lodě</a:t>
            </a:r>
            <a:r>
              <a:rPr lang="cs-CZ" sz="2800" dirty="0" smtClean="0"/>
              <a:t>)</a:t>
            </a:r>
          </a:p>
          <a:p>
            <a:pPr>
              <a:buFontTx/>
              <a:buChar char="-"/>
            </a:pPr>
            <a:r>
              <a:rPr lang="cs-CZ" sz="2800" dirty="0" smtClean="0"/>
              <a:t> v zemědělství převažuje </a:t>
            </a:r>
            <a:r>
              <a:rPr lang="cs-CZ" sz="2800" b="1" dirty="0" smtClean="0"/>
              <a:t>rostlinná produkce </a:t>
            </a:r>
            <a:r>
              <a:rPr lang="cs-CZ" sz="2800" dirty="0" smtClean="0"/>
              <a:t>nad </a:t>
            </a:r>
          </a:p>
          <a:p>
            <a:r>
              <a:rPr lang="cs-CZ" sz="2800" dirty="0" smtClean="0"/>
              <a:t>  živočišnou</a:t>
            </a:r>
          </a:p>
          <a:p>
            <a:pPr>
              <a:buFontTx/>
              <a:buChar char="-"/>
            </a:pPr>
            <a:r>
              <a:rPr lang="cs-CZ" sz="2800" dirty="0" smtClean="0"/>
              <a:t> </a:t>
            </a:r>
            <a:r>
              <a:rPr lang="cs-CZ" sz="2800" b="1" dirty="0" smtClean="0"/>
              <a:t>orná půda </a:t>
            </a:r>
            <a:r>
              <a:rPr lang="cs-CZ" sz="2800" dirty="0" smtClean="0"/>
              <a:t>skoro </a:t>
            </a:r>
            <a:r>
              <a:rPr lang="cs-CZ" sz="2800" b="1" dirty="0" smtClean="0"/>
              <a:t>1/2 plochy</a:t>
            </a:r>
            <a:r>
              <a:rPr lang="cs-CZ" sz="2800" dirty="0" smtClean="0"/>
              <a:t> státu, louky a pastviny </a:t>
            </a:r>
          </a:p>
          <a:p>
            <a:r>
              <a:rPr lang="cs-CZ" sz="2800" dirty="0" smtClean="0"/>
              <a:t>  13 % a lesy 30 %</a:t>
            </a:r>
          </a:p>
          <a:p>
            <a:pPr>
              <a:buFontTx/>
              <a:buChar char="-"/>
            </a:pPr>
            <a:r>
              <a:rPr lang="cs-CZ" sz="2800" dirty="0" smtClean="0"/>
              <a:t> v produkci </a:t>
            </a:r>
            <a:r>
              <a:rPr lang="cs-CZ" sz="2800" b="1" dirty="0" smtClean="0"/>
              <a:t>žita, lnu, brambor a cukrové řepy </a:t>
            </a:r>
            <a:r>
              <a:rPr lang="cs-CZ" sz="2800" dirty="0" smtClean="0"/>
              <a:t>na             </a:t>
            </a:r>
          </a:p>
          <a:p>
            <a:r>
              <a:rPr lang="cs-CZ" sz="2800" dirty="0" smtClean="0"/>
              <a:t>  2. místě v Evropě</a:t>
            </a:r>
          </a:p>
        </p:txBody>
      </p:sp>
      <p:sp>
        <p:nvSpPr>
          <p:cNvPr id="4" name="Obdélník 3"/>
          <p:cNvSpPr/>
          <p:nvPr/>
        </p:nvSpPr>
        <p:spPr>
          <a:xfrm>
            <a:off x="395536" y="332656"/>
            <a:ext cx="2941126" cy="1323439"/>
          </a:xfrm>
          <a:prstGeom prst="rect">
            <a:avLst/>
          </a:prstGeom>
          <a:noFill/>
        </p:spPr>
        <p:txBody>
          <a:bodyPr wrap="none" lIns="91440" tIns="45720" rIns="91440" bIns="45720">
            <a:spAutoFit/>
          </a:bodyPr>
          <a:lstStyle/>
          <a:p>
            <a:pPr algn="ctr"/>
            <a:r>
              <a:rPr lang="cs-CZ" sz="8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Polsko</a:t>
            </a:r>
            <a:endParaRPr lang="cs-CZ"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obr4_ledovcovy_kamen.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7357229" y="0"/>
            <a:ext cx="1786771" cy="276999"/>
          </a:xfrm>
          <a:prstGeom prst="rect">
            <a:avLst/>
          </a:prstGeom>
          <a:noFill/>
        </p:spPr>
        <p:txBody>
          <a:bodyPr wrap="none" rtlCol="0">
            <a:spAutoFit/>
          </a:bodyPr>
          <a:lstStyle/>
          <a:p>
            <a:r>
              <a:rPr lang="cs-CZ" sz="1200" dirty="0" smtClean="0"/>
              <a:t>Obr. 4 – ledovcový kámen</a:t>
            </a:r>
            <a:endParaRPr lang="cs-CZ"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obr5_poust_siedlecka.jpg"/>
          <p:cNvPicPr>
            <a:picLocks noChangeAspect="1"/>
          </p:cNvPicPr>
          <p:nvPr/>
        </p:nvPicPr>
        <p:blipFill>
          <a:blip r:embed="rId2" cstate="print"/>
          <a:stretch>
            <a:fillRect/>
          </a:stretch>
        </p:blipFill>
        <p:spPr>
          <a:xfrm>
            <a:off x="0" y="0"/>
            <a:ext cx="9144000" cy="6858000"/>
          </a:xfrm>
          <a:prstGeom prst="rect">
            <a:avLst/>
          </a:prstGeom>
        </p:spPr>
      </p:pic>
      <p:sp>
        <p:nvSpPr>
          <p:cNvPr id="3" name="TextovéPole 2"/>
          <p:cNvSpPr txBox="1"/>
          <p:nvPr/>
        </p:nvSpPr>
        <p:spPr>
          <a:xfrm>
            <a:off x="0" y="0"/>
            <a:ext cx="1676485" cy="276999"/>
          </a:xfrm>
          <a:prstGeom prst="rect">
            <a:avLst/>
          </a:prstGeom>
          <a:noFill/>
        </p:spPr>
        <p:txBody>
          <a:bodyPr wrap="none" rtlCol="0">
            <a:spAutoFit/>
          </a:bodyPr>
          <a:lstStyle/>
          <a:p>
            <a:r>
              <a:rPr lang="cs-CZ" sz="1200" dirty="0" smtClean="0"/>
              <a:t>Obr. 5 – poušť </a:t>
            </a:r>
            <a:r>
              <a:rPr lang="cs-CZ" sz="1200" dirty="0" err="1" smtClean="0"/>
              <a:t>Siedlecka</a:t>
            </a:r>
            <a:endParaRPr lang="cs-CZ" sz="12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17039</TotalTime>
  <Words>737</Words>
  <Application>Microsoft Office PowerPoint</Application>
  <PresentationFormat>Předvádění na obrazovce (4:3)</PresentationFormat>
  <Paragraphs>121</Paragraphs>
  <Slides>22</Slides>
  <Notes>0</Notes>
  <HiddenSlides>0</HiddenSlides>
  <MMClips>0</MMClips>
  <ScaleCrop>false</ScaleCrop>
  <HeadingPairs>
    <vt:vector size="4" baseType="variant">
      <vt:variant>
        <vt:lpstr>Motiv</vt:lpstr>
      </vt:variant>
      <vt:variant>
        <vt:i4>2</vt:i4>
      </vt:variant>
      <vt:variant>
        <vt:lpstr>Nadpisy snímků</vt:lpstr>
      </vt:variant>
      <vt:variant>
        <vt:i4>22</vt:i4>
      </vt:variant>
    </vt:vector>
  </HeadingPairs>
  <TitlesOfParts>
    <vt:vector size="24" baseType="lpstr">
      <vt:lpstr>Motiv sady Office</vt:lpstr>
      <vt:lpstr>Aspekt</vt:lpstr>
      <vt:lpstr>Prezentace aplikace PowerPoint</vt:lpstr>
      <vt:lpstr>Střední Evropa - Polsko, Rakousko, Švýcarsko</vt:lpstr>
      <vt:lpstr>Zopakujte si: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UKAŽ NA MAPĚ</vt:lpstr>
      <vt:lpstr>OTÁZKY K OPAKOVÁNÍ</vt:lpstr>
      <vt:lpstr>POUŽITÉ ZDROJE</vt:lpstr>
    </vt:vector>
  </TitlesOfParts>
  <Company>Windows Xp Ultimate 2008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Pobřeží Středozemního moře</dc:title>
  <dc:creator>pavlja</dc:creator>
  <cp:lastModifiedBy>Jana Pavlůsková</cp:lastModifiedBy>
  <cp:revision>639</cp:revision>
  <dcterms:created xsi:type="dcterms:W3CDTF">2011-09-10T14:06:04Z</dcterms:created>
  <dcterms:modified xsi:type="dcterms:W3CDTF">2018-04-26T06:00:16Z</dcterms:modified>
</cp:coreProperties>
</file>